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3"/>
    <p:sldId id="257" r:id="rId4"/>
    <p:sldId id="264" r:id="rId5"/>
    <p:sldId id="265" r:id="rId6"/>
    <p:sldId id="268" r:id="rId7"/>
    <p:sldId id="277" r:id="rId8"/>
    <p:sldId id="287" r:id="rId9"/>
    <p:sldId id="261" r:id="rId10"/>
  </p:sldIdLst>
  <p:sldSz cx="12192000" cy="6858000"/>
  <p:notesSz cx="6858000" cy="9144000"/>
  <p:embeddedFontLst>
    <p:embeddedFont>
      <p:font typeface="微软雅黑" panose="020B0503020204020204" charset="-122"/>
      <p:regular r:id="rId14"/>
    </p:embeddedFont>
    <p:embeddedFont>
      <p:font typeface="方正少儿_GBK" panose="02000000000000000000" charset="-122"/>
      <p:regular r:id="rId15"/>
    </p:embeddedFont>
    <p:embeddedFont>
      <p:font typeface="icomoon" charset="0"/>
      <p:regular r:id="rId16"/>
    </p:embeddedFont>
    <p:embeddedFont>
      <p:font typeface="Yu Gothic UI Semibold" panose="02010600030101010101" charset="-128"/>
      <p:regular r:id="rId17"/>
    </p:embeddedFont>
    <p:embeddedFont>
      <p:font typeface="方正卡通简体" panose="03000509000000000000" charset="0"/>
      <p:regular r:id="rId18"/>
    </p:embeddedFont>
    <p:embeddedFont>
      <p:font typeface="方正喵呜体" panose="02010600010101010101" charset="0"/>
      <p:regular r:id="rId1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0456"/>
    <a:srgbClr val="FFFF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2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1038" y="-84"/>
      </p:cViewPr>
      <p:guideLst>
        <p:guide orient="horz" pos="2160"/>
        <p:guide pos="39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font" Target="fonts/font6.fntdata"/><Relationship Id="rId18" Type="http://schemas.openxmlformats.org/officeDocument/2006/relationships/font" Target="fonts/font5.fntdata"/><Relationship Id="rId17" Type="http://schemas.openxmlformats.org/officeDocument/2006/relationships/font" Target="fonts/font4.fntdata"/><Relationship Id="rId16" Type="http://schemas.openxmlformats.org/officeDocument/2006/relationships/font" Target="fonts/font3.fntdata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836686" y="842468"/>
            <a:ext cx="1879218" cy="5299025"/>
            <a:chOff x="0" y="0"/>
            <a:chExt cx="12192000" cy="6858000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2743200" y="842468"/>
            <a:ext cx="8802509" cy="5299025"/>
            <a:chOff x="0" y="0"/>
            <a:chExt cx="12192000" cy="6858000"/>
          </a:xfrm>
        </p:grpSpPr>
        <p:sp>
          <p:nvSpPr>
            <p:cNvPr id="11" name="矩形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任意多边形 12"/>
          <p:cNvSpPr/>
          <p:nvPr userDrawn="1"/>
        </p:nvSpPr>
        <p:spPr>
          <a:xfrm>
            <a:off x="11326811" y="759707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 userDrawn="1"/>
        </p:nvSpPr>
        <p:spPr>
          <a:xfrm>
            <a:off x="428395" y="373320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1375265" y="343928"/>
            <a:ext cx="447465" cy="283350"/>
            <a:chOff x="560275" y="3433438"/>
            <a:chExt cx="1198188" cy="758734"/>
          </a:xfrm>
        </p:grpSpPr>
        <p:sp>
          <p:nvSpPr>
            <p:cNvPr id="1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 userDrawn="1"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slide" Target="slide1.xml"/><Relationship Id="rId4" Type="http://schemas.openxmlformats.org/officeDocument/2006/relationships/slide" Target="slide5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04870" y="4572436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55619" y="566833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30" name="任意多边形 29"/>
          <p:cNvSpPr/>
          <p:nvPr/>
        </p:nvSpPr>
        <p:spPr>
          <a:xfrm>
            <a:off x="9813248" y="4513409"/>
            <a:ext cx="942537" cy="57674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3405" y="1851025"/>
            <a:ext cx="8301355" cy="3338830"/>
          </a:xfrm>
          <a:prstGeom prst="rect">
            <a:avLst/>
          </a:prstGeom>
          <a:ln w="57150">
            <a:solidFill>
              <a:srgbClr val="5B9BD5"/>
            </a:solidFill>
          </a:ln>
        </p:spPr>
      </p:pic>
      <p:sp>
        <p:nvSpPr>
          <p:cNvPr id="18" name="文本框 17"/>
          <p:cNvSpPr txBox="1"/>
          <p:nvPr/>
        </p:nvSpPr>
        <p:spPr>
          <a:xfrm>
            <a:off x="3984739" y="2388519"/>
            <a:ext cx="3818633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sz="40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第</a:t>
            </a:r>
            <a:r>
              <a:rPr lang="en-US" altLang="zh-CN" sz="40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2</a:t>
            </a:r>
            <a:r>
              <a:rPr lang="zh-CN" sz="40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课</a:t>
            </a:r>
            <a:endParaRPr lang="zh-CN" sz="4000" dirty="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45640" y="3137535"/>
            <a:ext cx="83007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micro-bit</a:t>
            </a:r>
            <a:r>
              <a:rPr lang="zh-CN" altLang="zh-CN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编程</a:t>
            </a:r>
            <a:r>
              <a:rPr lang="zh-CN" altLang="en-US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机器人</a:t>
            </a:r>
            <a:r>
              <a:rPr lang="zh-CN" altLang="en-US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课程（</a:t>
            </a:r>
            <a:r>
              <a:rPr lang="en-US" altLang="zh-CN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2</a:t>
            </a:r>
            <a:r>
              <a:rPr lang="zh-CN" altLang="en-US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）</a:t>
            </a:r>
            <a:r>
              <a:rPr lang="zh-CN" altLang="en-US" sz="28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机器人花样动作</a:t>
            </a:r>
            <a:endParaRPr lang="en-US" altLang="zh-CN" sz="2800" dirty="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1529561" y="1284511"/>
            <a:ext cx="1069145" cy="65421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-480060" y="203835"/>
            <a:ext cx="1004252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latin typeface="icomoon" charset="0"/>
                <a:ea typeface="Yu Gothic UI Semibold" panose="02010600030101010101" charset="-128"/>
              </a:rPr>
              <a:t>         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25" y="81915"/>
            <a:ext cx="1668780" cy="1034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2491" y="778968"/>
            <a:ext cx="10899418" cy="5299025"/>
            <a:chOff x="0" y="0"/>
            <a:chExt cx="12192000" cy="6858000"/>
          </a:xfrm>
        </p:grpSpPr>
        <p:sp>
          <p:nvSpPr>
            <p:cNvPr id="13" name="矩形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1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28598" y="5118134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11280687" y="1444203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43539" y="335914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11280688" y="56591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679432" y="2462276"/>
            <a:ext cx="6832940" cy="846183"/>
            <a:chOff x="1368157" y="1292335"/>
            <a:chExt cx="6832940" cy="846183"/>
          </a:xfrm>
        </p:grpSpPr>
        <p:sp>
          <p:nvSpPr>
            <p:cNvPr id="18" name="文本框 17"/>
            <p:cNvSpPr txBox="1"/>
            <p:nvPr/>
          </p:nvSpPr>
          <p:spPr>
            <a:xfrm>
              <a:off x="1459489" y="1292335"/>
              <a:ext cx="7219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Part1</a:t>
              </a:r>
              <a:endParaRPr lang="en-US" altLang="zh-CN" dirty="0" smtClean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368157" y="177004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2" action="ppaction://hlinksldjump"/>
                </a:rPr>
                <a:t>学习目标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278949" y="1292335"/>
              <a:ext cx="78295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2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279256" y="173956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sym typeface="+mn-ea"/>
                  <a:hlinkClick r:id="rId3" action="ppaction://hlinksldjump"/>
                </a:rPr>
                <a:t>课前准备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  <a:hlinkClick r:id="rId3" action="ppaction://hlinksldjump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271947" y="1312655"/>
              <a:ext cx="7092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Part3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71619" y="175480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4" action="ppaction://hlinksldjump"/>
                </a:rPr>
                <a:t>寻找积木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180936" y="1292511"/>
              <a:ext cx="781050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4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103817" y="1770218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5" action="ppaction://hlinksldjump"/>
                </a:rPr>
                <a:t>组合积木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28325" y="628417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目录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1050" y="133350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pic>
        <p:nvPicPr>
          <p:cNvPr id="6" name="图片 5" descr="logo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2705" y="56515"/>
            <a:ext cx="1225550" cy="759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88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1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2" name="文本框 1"/>
          <p:cNvSpPr txBox="1"/>
          <p:nvPr/>
        </p:nvSpPr>
        <p:spPr>
          <a:xfrm>
            <a:off x="2755900" y="4853305"/>
            <a:ext cx="82067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       </a:t>
            </a:r>
            <a:r>
              <a:rPr lang="zh-CN" altLang="en-US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大家下载好程序以后，就可以看到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机器人往前跑、</a:t>
            </a:r>
            <a:r>
              <a:rPr lang="zh-CN" altLang="en-US"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往后跑、</a:t>
            </a:r>
            <a:r>
              <a:rPr lang="zh-CN" altLang="en-US"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原地左旋、</a:t>
            </a:r>
            <a:r>
              <a:rPr lang="zh-CN" altLang="en-US"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原地右旋，</a:t>
            </a:r>
            <a:r>
              <a:rPr lang="zh-CN" altLang="en-US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让我们一起动手看看效果吧</a:t>
            </a:r>
            <a:r>
              <a:rPr lang="en-US" altLang="zh-CN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~</a:t>
            </a:r>
            <a:endParaRPr lang="zh-CN" altLang="en-US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78448" y="1924912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20616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学习目标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6" name="图片 5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330" y="45085"/>
            <a:ext cx="1233170" cy="764540"/>
          </a:xfrm>
          <a:prstGeom prst="rect">
            <a:avLst/>
          </a:prstGeom>
        </p:spPr>
      </p:pic>
      <p:pic>
        <p:nvPicPr>
          <p:cNvPr id="4" name="图片 3" descr="OS`SD8{5KUNVTP2{VALKPS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440" y="1210945"/>
            <a:ext cx="4876165" cy="3304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/>
      </p:transition>
    </mc:Choice>
    <mc:Fallback>
      <p:transition spd="slow">
        <p:comb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19" name="文本框 18"/>
          <p:cNvSpPr txBox="1"/>
          <p:nvPr/>
        </p:nvSpPr>
        <p:spPr>
          <a:xfrm>
            <a:off x="3037572" y="1290888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大家需要准备：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34535" y="1628140"/>
            <a:ext cx="55835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sz="32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USB</a:t>
            </a:r>
            <a:r>
              <a:rPr lang="zh-CN" altLang="en-US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数据线</a:t>
            </a:r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*1</a:t>
            </a:r>
            <a:endParaRPr lang="en-US" altLang="zh-CN" sz="32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micro-bit</a:t>
            </a:r>
            <a:r>
              <a:rPr lang="zh-CN" altLang="en-US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编程机器人</a:t>
            </a:r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*1</a:t>
            </a:r>
            <a:endParaRPr lang="en-US" altLang="zh-CN" sz="32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09607" y="4223953"/>
            <a:ext cx="853821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       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然后将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micro:bit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通过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USB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连接电脑，点击电脑中的</a:t>
            </a:r>
            <a:r>
              <a:rPr lang="zh-CN" altLang="en-US" sz="2000" dirty="0">
                <a:solidFill>
                  <a:srgbClr val="7030A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计算机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图标，点击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micro:bit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盘里的网址进入编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(biān)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程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(chéng)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界面，然后点击添加软件包，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将亚博软件包网址：</a:t>
            </a:r>
            <a:r>
              <a:rPr lang="zh-CN" altLang="en-US" sz="2000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https://github.com/lzty634158/yahboom_mbit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复制到输入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栏，点击确认添加软件包，之后就能使用亚博软件包的积木块儿啦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~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38113" y="2002382"/>
            <a:ext cx="2079101" cy="1272213"/>
            <a:chOff x="5213810" y="479929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9929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课前准备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6" name="图片 5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6075" y="45085"/>
            <a:ext cx="1233170" cy="764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lu"/>
      </p:transition>
    </mc:Choice>
    <mc:Fallback>
      <p:transition spd="slow">
        <p:cover dir="l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75565" y="45085"/>
            <a:ext cx="100425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09982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3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8733" y="1852522"/>
            <a:ext cx="2079101" cy="1577804"/>
            <a:chOff x="5213810" y="4721826"/>
            <a:chExt cx="2079101" cy="1577804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46495"/>
              <a:ext cx="1605280" cy="95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寻找积木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  <a:p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3" name="图片 2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330" y="45085"/>
            <a:ext cx="1233170" cy="76454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5055" y="923925"/>
            <a:ext cx="4961890" cy="50095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ru"/>
      </p:transition>
    </mc:Choice>
    <mc:Fallback>
      <p:transition spd="slow">
        <p:cover dir="r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75565" y="45085"/>
            <a:ext cx="100425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pic>
        <p:nvPicPr>
          <p:cNvPr id="3" name="图片 2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330" y="45085"/>
            <a:ext cx="1233170" cy="764540"/>
          </a:xfrm>
          <a:prstGeom prst="rect">
            <a:avLst/>
          </a:prstGeom>
        </p:spPr>
      </p:pic>
      <p:sp>
        <p:nvSpPr>
          <p:cNvPr id="16" name="任意多边形 15"/>
          <p:cNvSpPr/>
          <p:nvPr/>
        </p:nvSpPr>
        <p:spPr>
          <a:xfrm>
            <a:off x="0" y="5871845"/>
            <a:ext cx="12192000" cy="99822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09982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3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18733" y="1852522"/>
            <a:ext cx="2079101" cy="127221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55826" y="2477191"/>
            <a:ext cx="160528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寻找积木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880" y="1143000"/>
            <a:ext cx="5476240" cy="4571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u"/>
      </p:transition>
    </mc:Choice>
    <mc:Fallback>
      <p:transition spd="slow">
        <p:cover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75565" y="45085"/>
            <a:ext cx="100425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pic>
        <p:nvPicPr>
          <p:cNvPr id="3" name="图片 2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330" y="45085"/>
            <a:ext cx="1233170" cy="7645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53720" y="628650"/>
            <a:ext cx="11118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50178" y="207413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0141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组合积木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1825" y="1205230"/>
            <a:ext cx="6571615" cy="4447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97834" y="755699"/>
            <a:ext cx="6996332" cy="3961052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 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3656236" y="3261927"/>
            <a:ext cx="447465" cy="283350"/>
            <a:chOff x="560275" y="3433438"/>
            <a:chExt cx="1198188" cy="758734"/>
          </a:xfrm>
        </p:grpSpPr>
        <p:sp>
          <p:nvSpPr>
            <p:cNvPr id="17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706620" y="2623185"/>
            <a:ext cx="32956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谢谢观看！</a:t>
            </a:r>
            <a:endParaRPr lang="zh-CN" altLang="en-US" sz="5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9891876" y="829994"/>
            <a:ext cx="1451304" cy="88806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0183186" y="1072882"/>
            <a:ext cx="868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机器人</a:t>
            </a:r>
            <a:endParaRPr lang="zh-CN" altLang="zh-CN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ctr"/>
            <a:r>
              <a:rPr lang="zh-CN" altLang="zh-CN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课程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8733" y="391817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5544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亚博智能制作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pic>
        <p:nvPicPr>
          <p:cNvPr id="6" name="图片 5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415" y="12700"/>
            <a:ext cx="1425575" cy="883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卡通">
      <a:majorFont>
        <a:latin typeface="方正卡通简体"/>
        <a:ea typeface="方正喵呜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1236</Words>
  <Application>WPS 演示</Application>
  <PresentationFormat>自定义</PresentationFormat>
  <Paragraphs>97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方正少儿_GBK</vt:lpstr>
      <vt:lpstr>icomoon</vt:lpstr>
      <vt:lpstr>Yu Gothic UI Semibold</vt:lpstr>
      <vt:lpstr>方正卡通简体</vt:lpstr>
      <vt:lpstr>Arial Unicode MS</vt:lpstr>
      <vt:lpstr>方正喵呜体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creator>PPTS</dc:creator>
  <cp:keywords>PPTS</cp:keywords>
  <dc:description>PPTS</dc:description>
  <dc:subject>PPTS</dc:subject>
  <cp:category>PPTS</cp:category>
  <cp:lastModifiedBy>亚博智能—小珍</cp:lastModifiedBy>
  <cp:revision>88</cp:revision>
  <dcterms:created xsi:type="dcterms:W3CDTF">2014-02-21T16:31:00Z</dcterms:created>
  <dcterms:modified xsi:type="dcterms:W3CDTF">2018-04-21T03:27:29Z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