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8" r:id="rId3"/>
    <p:sldId id="257" r:id="rId4"/>
    <p:sldId id="264" r:id="rId5"/>
    <p:sldId id="265" r:id="rId6"/>
    <p:sldId id="268" r:id="rId7"/>
    <p:sldId id="277" r:id="rId8"/>
    <p:sldId id="287" r:id="rId9"/>
    <p:sldId id="261" r:id="rId10"/>
  </p:sldIdLst>
  <p:sldSz cx="12192000" cy="6858000"/>
  <p:notesSz cx="6858000" cy="9144000"/>
  <p:embeddedFontLst>
    <p:embeddedFont>
      <p:font typeface="微软雅黑" panose="020B0503020204020204" charset="-122"/>
      <p:regular r:id="rId14"/>
    </p:embeddedFont>
    <p:embeddedFont>
      <p:font typeface="方正少儿_GBK" panose="02000000000000000000" charset="-122"/>
      <p:regular r:id="rId15"/>
    </p:embeddedFont>
    <p:embeddedFont>
      <p:font typeface="icomoon" charset="0"/>
      <p:regular r:id="rId16"/>
    </p:embeddedFont>
    <p:embeddedFont>
      <p:font typeface="Yu Gothic UI Semibold" panose="02010600030101010101" charset="-128"/>
      <p:regular r:id="rId17"/>
    </p:embeddedFont>
    <p:embeddedFont>
      <p:font typeface="方正卡通简体" panose="03000509000000000000" charset="0"/>
      <p:regular r:id="rId18"/>
    </p:embeddedFont>
    <p:embeddedFont>
      <p:font typeface="方正喵呜体" panose="02010600010101010101" charset="0"/>
      <p:regular r:id="rId1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0456"/>
    <a:srgbClr val="FFFFFF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21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-1038" y="-84"/>
      </p:cViewPr>
      <p:guideLst>
        <p:guide orient="horz" pos="2161"/>
        <p:guide pos="39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font" Target="fonts/font6.fntdata"/><Relationship Id="rId18" Type="http://schemas.openxmlformats.org/officeDocument/2006/relationships/font" Target="fonts/font5.fntdata"/><Relationship Id="rId17" Type="http://schemas.openxmlformats.org/officeDocument/2006/relationships/font" Target="fonts/font4.fntdata"/><Relationship Id="rId16" Type="http://schemas.openxmlformats.org/officeDocument/2006/relationships/font" Target="fonts/font3.fntdata"/><Relationship Id="rId15" Type="http://schemas.openxmlformats.org/officeDocument/2006/relationships/font" Target="fonts/font2.fntdata"/><Relationship Id="rId14" Type="http://schemas.openxmlformats.org/officeDocument/2006/relationships/font" Target="fonts/font1.fntdata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836686" y="842468"/>
            <a:ext cx="1879218" cy="5299025"/>
            <a:chOff x="0" y="0"/>
            <a:chExt cx="12192000" cy="6858000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>
                <a:alpha val="92157"/>
              </a:srgb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2743200" y="842468"/>
            <a:ext cx="8802509" cy="5299025"/>
            <a:chOff x="0" y="0"/>
            <a:chExt cx="12192000" cy="6858000"/>
          </a:xfrm>
        </p:grpSpPr>
        <p:sp>
          <p:nvSpPr>
            <p:cNvPr id="11" name="矩形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>
                <a:alpha val="92157"/>
              </a:srgb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任意多边形 12"/>
          <p:cNvSpPr/>
          <p:nvPr userDrawn="1"/>
        </p:nvSpPr>
        <p:spPr>
          <a:xfrm>
            <a:off x="11326811" y="759707"/>
            <a:ext cx="542043" cy="331679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 userDrawn="1"/>
        </p:nvSpPr>
        <p:spPr>
          <a:xfrm>
            <a:off x="428395" y="373320"/>
            <a:ext cx="1354542" cy="828851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5" name="组合 14"/>
          <p:cNvGrpSpPr/>
          <p:nvPr userDrawn="1"/>
        </p:nvGrpSpPr>
        <p:grpSpPr>
          <a:xfrm>
            <a:off x="11375265" y="343928"/>
            <a:ext cx="447465" cy="283350"/>
            <a:chOff x="560275" y="3433438"/>
            <a:chExt cx="1198188" cy="758734"/>
          </a:xfrm>
        </p:grpSpPr>
        <p:sp>
          <p:nvSpPr>
            <p:cNvPr id="16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任意多边形 17"/>
          <p:cNvSpPr/>
          <p:nvPr userDrawn="1"/>
        </p:nvSpPr>
        <p:spPr>
          <a:xfrm>
            <a:off x="0" y="5520485"/>
            <a:ext cx="12192000" cy="133751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3AC-07DE-4993-B348-38CBE964A1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93C1D-794E-489C-9FC8-2F71838519B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pn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30803-5243-48BD-A46E-7FD8BD1AAA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C821D-CD86-482A-88A1-248540F6B868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0">
            <a:blip r:embed="rId14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B9BD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slide" Target="slide1.xml"/><Relationship Id="rId4" Type="http://schemas.openxmlformats.org/officeDocument/2006/relationships/slide" Target="slide5.xml"/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5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6.pn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7.pn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804870" y="4572436"/>
            <a:ext cx="724486" cy="458769"/>
            <a:chOff x="560275" y="3433438"/>
            <a:chExt cx="1198188" cy="758734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0555619" y="566833"/>
            <a:ext cx="724486" cy="458769"/>
            <a:chOff x="560275" y="3433438"/>
            <a:chExt cx="1198188" cy="758734"/>
          </a:xfrm>
        </p:grpSpPr>
        <p:sp>
          <p:nvSpPr>
            <p:cNvPr id="36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0" y="5761355"/>
            <a:ext cx="12192000" cy="109664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视频教程</a:t>
            </a:r>
            <a:endParaRPr lang="zh-CN" altLang="en-US" sz="2800"/>
          </a:p>
        </p:txBody>
      </p:sp>
      <p:sp>
        <p:nvSpPr>
          <p:cNvPr id="30" name="任意多边形 29"/>
          <p:cNvSpPr/>
          <p:nvPr/>
        </p:nvSpPr>
        <p:spPr>
          <a:xfrm>
            <a:off x="9813248" y="4513409"/>
            <a:ext cx="942537" cy="576743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43405" y="1851025"/>
            <a:ext cx="8301355" cy="3338830"/>
          </a:xfrm>
          <a:prstGeom prst="rect">
            <a:avLst/>
          </a:prstGeom>
          <a:ln w="57150">
            <a:solidFill>
              <a:srgbClr val="5B9BD5"/>
            </a:solidFill>
          </a:ln>
        </p:spPr>
      </p:pic>
      <p:sp>
        <p:nvSpPr>
          <p:cNvPr id="18" name="文本框 17"/>
          <p:cNvSpPr txBox="1"/>
          <p:nvPr/>
        </p:nvSpPr>
        <p:spPr>
          <a:xfrm>
            <a:off x="3984739" y="2388519"/>
            <a:ext cx="3818633" cy="7067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sz="4000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第</a:t>
            </a:r>
            <a:r>
              <a:rPr lang="en-US" altLang="zh-CN" sz="4000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1</a:t>
            </a:r>
            <a:r>
              <a:rPr lang="zh-CN" sz="4000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课</a:t>
            </a:r>
            <a:endParaRPr lang="zh-CN" sz="4000" dirty="0"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945640" y="3137535"/>
            <a:ext cx="83007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micro-bit</a:t>
            </a:r>
            <a:r>
              <a:rPr lang="zh-CN" altLang="en-US" sz="3200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编程</a:t>
            </a:r>
            <a:r>
              <a:rPr lang="zh-CN" altLang="zh-CN" sz="3200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机器人</a:t>
            </a:r>
            <a:r>
              <a:rPr lang="zh-CN" altLang="en-US" sz="3200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课程（</a:t>
            </a:r>
            <a:r>
              <a:rPr lang="en-US" altLang="zh-CN" sz="3200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1</a:t>
            </a:r>
            <a:r>
              <a:rPr lang="zh-CN" altLang="en-US" sz="3200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）机器人前进</a:t>
            </a:r>
            <a:endParaRPr lang="en-US" altLang="zh-CN" sz="3200" dirty="0"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1529561" y="1284511"/>
            <a:ext cx="1069145" cy="654215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-480060" y="203835"/>
            <a:ext cx="10042525" cy="435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micro-bit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编程</a:t>
            </a:r>
            <a:r>
              <a:rPr lang="zh-CN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机器人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latin typeface="icomoon" charset="0"/>
                <a:ea typeface="Yu Gothic UI Semibold" panose="02010600030101010101" charset="-128"/>
              </a:rPr>
              <a:t>          </a:t>
            </a:r>
            <a:r>
              <a:rPr lang="zh-CN" altLang="en-US" sz="2800" u="sng">
                <a:latin typeface="icomoon" charset="0"/>
                <a:ea typeface="Yu Gothic UI Semibold" panose="02010600030101010101" charset="-128"/>
              </a:rPr>
              <a:t>                     </a:t>
            </a:r>
            <a:endParaRPr lang="zh-CN" altLang="en-US" sz="2800" u="sng">
              <a:latin typeface="icomoon" charset="0"/>
              <a:ea typeface="Yu Gothic UI Semibold" panose="02010600030101010101" charset="-128"/>
            </a:endParaRPr>
          </a:p>
        </p:txBody>
      </p:sp>
      <p:pic>
        <p:nvPicPr>
          <p:cNvPr id="5" name="图片 4" descr="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625" y="81915"/>
            <a:ext cx="1668780" cy="10344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22491" y="778968"/>
            <a:ext cx="10899418" cy="5299025"/>
            <a:chOff x="0" y="0"/>
            <a:chExt cx="12192000" cy="6858000"/>
          </a:xfrm>
        </p:grpSpPr>
        <p:sp>
          <p:nvSpPr>
            <p:cNvPr id="13" name="矩形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0">
              <a:blip r:embed="rId1"/>
              <a:srcRect/>
              <a:tile tx="0" ty="0" sx="100000" sy="100000" flip="none" algn="tl"/>
            </a:blip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>
                <a:alpha val="92157"/>
              </a:srgb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28598" y="5118134"/>
            <a:ext cx="724486" cy="458769"/>
            <a:chOff x="560275" y="3433438"/>
            <a:chExt cx="1198188" cy="758734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任意多边形 29"/>
          <p:cNvSpPr/>
          <p:nvPr/>
        </p:nvSpPr>
        <p:spPr>
          <a:xfrm>
            <a:off x="11280687" y="1444203"/>
            <a:ext cx="542043" cy="331679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143539" y="335914"/>
            <a:ext cx="1354542" cy="828851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5" name="组合 34"/>
          <p:cNvGrpSpPr/>
          <p:nvPr/>
        </p:nvGrpSpPr>
        <p:grpSpPr>
          <a:xfrm>
            <a:off x="11280688" y="56591"/>
            <a:ext cx="724486" cy="458769"/>
            <a:chOff x="560275" y="3433438"/>
            <a:chExt cx="1198188" cy="758734"/>
          </a:xfrm>
        </p:grpSpPr>
        <p:sp>
          <p:nvSpPr>
            <p:cNvPr id="36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0" y="5520485"/>
            <a:ext cx="12192000" cy="133751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2679432" y="2462276"/>
            <a:ext cx="6832940" cy="846183"/>
            <a:chOff x="1368157" y="1292335"/>
            <a:chExt cx="6832940" cy="846183"/>
          </a:xfrm>
        </p:grpSpPr>
        <p:sp>
          <p:nvSpPr>
            <p:cNvPr id="18" name="文本框 17"/>
            <p:cNvSpPr txBox="1"/>
            <p:nvPr/>
          </p:nvSpPr>
          <p:spPr>
            <a:xfrm>
              <a:off x="1459489" y="1292335"/>
              <a:ext cx="721995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Part1</a:t>
              </a:r>
              <a:endParaRPr lang="en-US" altLang="zh-CN" dirty="0" smtClean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368157" y="1770042"/>
              <a:ext cx="10972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  <a:hlinkClick r:id="rId2" action="ppaction://hlinksldjump"/>
                </a:rPr>
                <a:t>学习目标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278949" y="1292335"/>
              <a:ext cx="782955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 2</a:t>
              </a:r>
              <a:endParaRPr lang="zh-CN" altLang="en-US" dirty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279256" y="1739562"/>
              <a:ext cx="10972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  <a:sym typeface="+mn-ea"/>
                  <a:hlinkClick r:id="rId3" action="ppaction://hlinksldjump"/>
                </a:rPr>
                <a:t>课前准备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  <a:hlinkClick r:id="rId3" action="ppaction://hlinksldjump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271947" y="1312655"/>
              <a:ext cx="709295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Part3</a:t>
              </a:r>
              <a:endParaRPr lang="zh-CN" altLang="en-US" dirty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5271619" y="1754802"/>
              <a:ext cx="10972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  <a:hlinkClick r:id="rId4" action="ppaction://hlinksldjump"/>
                </a:rPr>
                <a:t>寻找积木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7180936" y="1292511"/>
              <a:ext cx="781050" cy="368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方正少儿_GBK" panose="02000000000000000000" charset="-122"/>
                  <a:ea typeface="方正少儿_GBK" panose="02000000000000000000" charset="-122"/>
                </a:rPr>
                <a:t>Part 4</a:t>
              </a:r>
              <a:endParaRPr lang="zh-CN" altLang="en-US" dirty="0"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103817" y="1770218"/>
              <a:ext cx="10972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  <a:hlinkClick r:id="rId5" action="ppaction://hlinksldjump"/>
                </a:rPr>
                <a:t>组合积木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428325" y="628417"/>
            <a:ext cx="8940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目录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81050" y="133350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micro-bit</a:t>
            </a:r>
            <a:r>
              <a:rPr lang="zh-CN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机器人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>
                <a:latin typeface="icomoon" charset="0"/>
                <a:ea typeface="Yu Gothic UI Semibold" panose="02010600030101010101" charset="-128"/>
              </a:rPr>
              <a:t>                                </a:t>
            </a:r>
            <a:endParaRPr lang="zh-CN" altLang="en-US" sz="2800" u="sng">
              <a:latin typeface="icomoon" charset="0"/>
              <a:ea typeface="Yu Gothic UI Semibold" panose="02010600030101010101" charset="-128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0" y="5761355"/>
            <a:ext cx="12192000" cy="109664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视频教程</a:t>
            </a:r>
            <a:endParaRPr lang="zh-CN" altLang="en-US" sz="2800"/>
          </a:p>
        </p:txBody>
      </p:sp>
      <p:pic>
        <p:nvPicPr>
          <p:cNvPr id="6" name="图片 5" descr="logo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2705" y="56515"/>
            <a:ext cx="1225550" cy="7594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38251" y="688905"/>
            <a:ext cx="111887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1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565" y="45085"/>
            <a:ext cx="10042525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micro-bit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编程</a:t>
            </a:r>
            <a:r>
              <a:rPr lang="zh-CN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机器人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>
                <a:latin typeface="icomoon" charset="0"/>
                <a:ea typeface="Yu Gothic UI Semibold" panose="02010600030101010101" charset="-128"/>
              </a:rPr>
              <a:t>                                </a:t>
            </a:r>
            <a:endParaRPr lang="zh-CN" altLang="en-US" sz="2800" u="sng">
              <a:latin typeface="icomoon" charset="0"/>
              <a:ea typeface="Yu Gothic UI Semibold" panose="02010600030101010101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854700"/>
            <a:ext cx="12192000" cy="100330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视频教程</a:t>
            </a:r>
            <a:endParaRPr lang="zh-CN" altLang="en-US" sz="2800"/>
          </a:p>
        </p:txBody>
      </p:sp>
      <p:sp>
        <p:nvSpPr>
          <p:cNvPr id="2" name="文本框 1"/>
          <p:cNvSpPr txBox="1"/>
          <p:nvPr/>
        </p:nvSpPr>
        <p:spPr>
          <a:xfrm>
            <a:off x="2755900" y="4853305"/>
            <a:ext cx="820674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       </a:t>
            </a:r>
            <a:r>
              <a:rPr lang="zh-CN" altLang="en-US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大家下载好程序以后，就可以看到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机器人往前跑</a:t>
            </a:r>
            <a:r>
              <a:rPr lang="zh-CN" altLang="en-US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哦，让我们一起动手看看效果吧</a:t>
            </a:r>
            <a:r>
              <a:rPr lang="en-US" altLang="zh-CN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~</a:t>
            </a:r>
            <a:r>
              <a:rPr lang="zh-CN" altLang="en-US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方正少儿_GBK" panose="02000000000000000000" charset="-122"/>
                <a:ea typeface="方正少儿_GBK" panose="02000000000000000000" charset="-122"/>
              </a:rPr>
              <a:t>如果想让机器人后退和左右转呢？小朋友可以在下节课中找到答案哦。</a:t>
            </a:r>
            <a:endParaRPr lang="zh-CN" altLang="en-US"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78448" y="1924912"/>
            <a:ext cx="2079101" cy="1272213"/>
            <a:chOff x="5213810" y="472182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50903" y="5206160"/>
              <a:ext cx="160528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学习目标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pic>
        <p:nvPicPr>
          <p:cNvPr id="6" name="图片 5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24330" y="45085"/>
            <a:ext cx="1233170" cy="764540"/>
          </a:xfrm>
          <a:prstGeom prst="rect">
            <a:avLst/>
          </a:prstGeom>
        </p:spPr>
      </p:pic>
      <p:pic>
        <p:nvPicPr>
          <p:cNvPr id="3" name="图片 2" descr="OS`SD8{5KUNVTP2{VALKPS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3440" y="1210945"/>
            <a:ext cx="4876165" cy="33045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ru"/>
      </p:transition>
    </mc:Choice>
    <mc:Fallback>
      <p:transition spd="slow">
        <p:cover dir="ru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736266" y="3196784"/>
            <a:ext cx="724486" cy="372379"/>
            <a:chOff x="560275" y="3576314"/>
            <a:chExt cx="1198188" cy="615858"/>
          </a:xfrm>
        </p:grpSpPr>
        <p:sp>
          <p:nvSpPr>
            <p:cNvPr id="33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>
              <a:off x="890708" y="3576314"/>
              <a:ext cx="675249" cy="61585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38251" y="688905"/>
            <a:ext cx="111506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Part 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2</a:t>
            </a:r>
            <a:endParaRPr 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micro-bit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编程</a:t>
            </a:r>
            <a:r>
              <a:rPr lang="zh-CN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机器人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>
                <a:latin typeface="icomoon" charset="0"/>
                <a:ea typeface="Yu Gothic UI Semibold" panose="02010600030101010101" charset="-128"/>
              </a:rPr>
              <a:t>                                </a:t>
            </a:r>
            <a:endParaRPr lang="zh-CN" altLang="en-US" sz="2800" u="sng">
              <a:latin typeface="icomoon" charset="0"/>
              <a:ea typeface="Yu Gothic UI Semibold" panose="02010600030101010101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854700"/>
            <a:ext cx="12192000" cy="100330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视频教程</a:t>
            </a:r>
            <a:endParaRPr lang="zh-CN" altLang="en-US" sz="2800"/>
          </a:p>
        </p:txBody>
      </p:sp>
      <p:sp>
        <p:nvSpPr>
          <p:cNvPr id="19" name="文本框 18"/>
          <p:cNvSpPr txBox="1"/>
          <p:nvPr/>
        </p:nvSpPr>
        <p:spPr>
          <a:xfrm>
            <a:off x="3037572" y="1290888"/>
            <a:ext cx="2316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大家需要准备：</a:t>
            </a:r>
            <a:endParaRPr lang="zh-CN" altLang="en-US" sz="24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90695" y="1751330"/>
            <a:ext cx="558355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en-US" altLang="zh-CN" sz="32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  <a:p>
            <a:r>
              <a:rPr lang="en-US" altLang="zh-CN" sz="32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●  USB</a:t>
            </a:r>
            <a:r>
              <a:rPr lang="zh-CN" altLang="en-US" sz="32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数据线</a:t>
            </a:r>
            <a:r>
              <a:rPr lang="en-US" altLang="zh-CN" sz="32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*1</a:t>
            </a:r>
            <a:endParaRPr lang="en-US" altLang="zh-CN" sz="32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  <a:p>
            <a:r>
              <a:rPr lang="en-US" altLang="zh-CN" sz="32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●  micro-bit</a:t>
            </a:r>
            <a:r>
              <a:rPr lang="zh-CN" altLang="zh-CN" sz="32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编程机器人</a:t>
            </a:r>
            <a:r>
              <a:rPr lang="en-US" altLang="zh-CN" sz="32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*1</a:t>
            </a:r>
            <a:endParaRPr lang="en-US" altLang="zh-CN" sz="32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09607" y="4223953"/>
            <a:ext cx="853821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       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然后将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micro:bit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通过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USB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连接电脑，点击电脑中的</a:t>
            </a:r>
            <a:r>
              <a:rPr lang="zh-CN" altLang="en-US" sz="2000" dirty="0">
                <a:solidFill>
                  <a:srgbClr val="7030A0"/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计算机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图标，点击</a:t>
            </a:r>
            <a:endParaRPr lang="zh-CN" altLang="en-US" sz="20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  <a:p>
            <a:pPr algn="l"/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micro:bit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盘里的网址进入编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(biān)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程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(chéng)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界面，然后点击添加软件包，</a:t>
            </a:r>
            <a:endParaRPr lang="zh-CN" altLang="en-US" sz="20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  <a:p>
            <a:pPr algn="l"/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将亚博软件包网址：</a:t>
            </a:r>
            <a:r>
              <a:rPr lang="zh-CN" altLang="en-US" sz="2000" dirty="0">
                <a:solidFill>
                  <a:srgbClr val="FF0000"/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https://github.com/lzty634158/yahboom_mbit</a:t>
            </a:r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复制到输入</a:t>
            </a:r>
            <a:endParaRPr lang="zh-CN" altLang="en-US" sz="20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  <a:p>
            <a:pPr algn="l"/>
            <a:r>
              <a:rPr lang="zh-CN" altLang="en-US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栏，点击确认添加软件包，之后就能使用亚博软件包的积木块儿啦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~</a:t>
            </a:r>
            <a:endParaRPr lang="zh-CN" altLang="en-US" sz="20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638113" y="2002382"/>
            <a:ext cx="2079101" cy="1272213"/>
            <a:chOff x="5213810" y="479929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9929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76303" y="5520485"/>
              <a:ext cx="160528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课前准备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pic>
        <p:nvPicPr>
          <p:cNvPr id="6" name="图片 5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16075" y="45085"/>
            <a:ext cx="1233170" cy="7645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rd"/>
      </p:transition>
    </mc:Choice>
    <mc:Fallback>
      <p:transition spd="slow">
        <p:cover dir="rd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文本框 14"/>
          <p:cNvSpPr txBox="1"/>
          <p:nvPr/>
        </p:nvSpPr>
        <p:spPr>
          <a:xfrm>
            <a:off x="75565" y="45085"/>
            <a:ext cx="10042525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micro-bit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编程</a:t>
            </a:r>
            <a:r>
              <a:rPr lang="zh-CN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机器人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>
                <a:latin typeface="icomoon" charset="0"/>
                <a:ea typeface="Yu Gothic UI Semibold" panose="02010600030101010101" charset="-128"/>
              </a:rPr>
              <a:t>                                </a:t>
            </a:r>
            <a:endParaRPr lang="zh-CN" altLang="en-US" sz="2800" u="sng">
              <a:latin typeface="icomoon" charset="0"/>
              <a:ea typeface="Yu Gothic UI Semibold" panose="02010600030101010101" charset="-128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教程</a:t>
            </a:r>
            <a:endParaRPr lang="zh-CN" altLang="en-US" sz="2800"/>
          </a:p>
        </p:txBody>
      </p:sp>
      <p:sp>
        <p:nvSpPr>
          <p:cNvPr id="6" name="文本框 5"/>
          <p:cNvSpPr txBox="1"/>
          <p:nvPr/>
        </p:nvSpPr>
        <p:spPr>
          <a:xfrm>
            <a:off x="613410" y="628650"/>
            <a:ext cx="109982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 3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18733" y="1852522"/>
            <a:ext cx="2079101" cy="1577804"/>
            <a:chOff x="5213810" y="4721826"/>
            <a:chExt cx="2079101" cy="1577804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50903" y="5346495"/>
              <a:ext cx="1605280" cy="9531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寻找积木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  <a:p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pic>
        <p:nvPicPr>
          <p:cNvPr id="3" name="图片 2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24330" y="45085"/>
            <a:ext cx="1233170" cy="7645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5690" y="1150620"/>
            <a:ext cx="6166485" cy="48939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lu"/>
      </p:transition>
    </mc:Choice>
    <mc:Fallback>
      <p:transition spd="slow">
        <p:cover dir="lu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文本框 14"/>
          <p:cNvSpPr txBox="1"/>
          <p:nvPr/>
        </p:nvSpPr>
        <p:spPr>
          <a:xfrm>
            <a:off x="75565" y="45085"/>
            <a:ext cx="1106360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micro-bit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编程</a:t>
            </a:r>
            <a:r>
              <a:rPr lang="zh-CN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机器人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>
                <a:latin typeface="icomoon" charset="0"/>
                <a:ea typeface="Yu Gothic UI Semibold" panose="02010600030101010101" charset="-128"/>
              </a:rPr>
              <a:t>                                </a:t>
            </a:r>
            <a:endParaRPr lang="zh-CN" altLang="en-US" sz="2800" u="sng">
              <a:latin typeface="icomoon" charset="0"/>
              <a:ea typeface="Yu Gothic UI Semibold" panose="02010600030101010101" charset="-128"/>
            </a:endParaRPr>
          </a:p>
        </p:txBody>
      </p:sp>
      <p:pic>
        <p:nvPicPr>
          <p:cNvPr id="3" name="图片 2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24330" y="45085"/>
            <a:ext cx="1233170" cy="764540"/>
          </a:xfrm>
          <a:prstGeom prst="rect">
            <a:avLst/>
          </a:prstGeom>
        </p:spPr>
      </p:pic>
      <p:sp>
        <p:nvSpPr>
          <p:cNvPr id="16" name="任意多边形 15"/>
          <p:cNvSpPr/>
          <p:nvPr/>
        </p:nvSpPr>
        <p:spPr>
          <a:xfrm>
            <a:off x="0" y="5871845"/>
            <a:ext cx="12192000" cy="998220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视频教程</a:t>
            </a:r>
            <a:endParaRPr lang="zh-CN" altLang="en-US" sz="2800"/>
          </a:p>
        </p:txBody>
      </p:sp>
      <p:sp>
        <p:nvSpPr>
          <p:cNvPr id="6" name="文本框 5"/>
          <p:cNvSpPr txBox="1"/>
          <p:nvPr/>
        </p:nvSpPr>
        <p:spPr>
          <a:xfrm>
            <a:off x="613410" y="628650"/>
            <a:ext cx="109982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 3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518733" y="1852522"/>
            <a:ext cx="2079101" cy="1272213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755826" y="2477191"/>
            <a:ext cx="1605280" cy="95313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寻找积木</a:t>
            </a:r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  <a:p>
            <a:endParaRPr lang="zh-CN" altLang="en-US" sz="28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8690" y="1628140"/>
            <a:ext cx="6497955" cy="37922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ld"/>
      </p:transition>
    </mc:Choice>
    <mc:Fallback>
      <p:transition spd="slow">
        <p:cover dir="ld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文本框 14"/>
          <p:cNvSpPr txBox="1"/>
          <p:nvPr/>
        </p:nvSpPr>
        <p:spPr>
          <a:xfrm>
            <a:off x="75565" y="45085"/>
            <a:ext cx="10042525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micro-bit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编程</a:t>
            </a:r>
            <a:r>
              <a:rPr lang="zh-CN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机器人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>
                <a:latin typeface="icomoon" charset="0"/>
                <a:ea typeface="Yu Gothic UI Semibold" panose="02010600030101010101" charset="-128"/>
              </a:rPr>
              <a:t>                                </a:t>
            </a:r>
            <a:endParaRPr lang="zh-CN" altLang="en-US" sz="2800" u="sng">
              <a:latin typeface="icomoon" charset="0"/>
              <a:ea typeface="Yu Gothic UI Semibold" panose="02010600030101010101" charset="-128"/>
            </a:endParaRPr>
          </a:p>
        </p:txBody>
      </p:sp>
      <p:pic>
        <p:nvPicPr>
          <p:cNvPr id="3" name="图片 2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24330" y="45085"/>
            <a:ext cx="1233170" cy="76454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53720" y="628650"/>
            <a:ext cx="111188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Part 4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  <a:sym typeface="+mn-ea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650178" y="2074137"/>
            <a:ext cx="2079101" cy="1272213"/>
            <a:chOff x="5213810" y="472182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50903" y="5301410"/>
              <a:ext cx="1605280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zh-CN" altLang="en-US" sz="2800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组合积木</a:t>
              </a:r>
              <a:endParaRPr lang="zh-CN" altLang="en-US" sz="28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视频教程</a:t>
            </a:r>
            <a:endParaRPr lang="zh-CN" altLang="en-US" sz="280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6740" y="1079500"/>
            <a:ext cx="7534910" cy="46983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mb dir="vert"/>
      </p:transition>
    </mc:Choice>
    <mc:Fallback>
      <p:transition spd="slow">
        <p:comb dir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2597834" y="755699"/>
            <a:ext cx="6996332" cy="3961052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 </a:t>
            </a:r>
            <a:endParaRPr lang="zh-CN" altLang="en-US" dirty="0"/>
          </a:p>
        </p:txBody>
      </p:sp>
      <p:grpSp>
        <p:nvGrpSpPr>
          <p:cNvPr id="16" name="组合 15"/>
          <p:cNvGrpSpPr/>
          <p:nvPr/>
        </p:nvGrpSpPr>
        <p:grpSpPr>
          <a:xfrm>
            <a:off x="3656236" y="3261927"/>
            <a:ext cx="447465" cy="283350"/>
            <a:chOff x="560275" y="3433438"/>
            <a:chExt cx="1198188" cy="758734"/>
          </a:xfrm>
        </p:grpSpPr>
        <p:sp>
          <p:nvSpPr>
            <p:cNvPr id="17" name="直角三角形 32"/>
            <p:cNvSpPr/>
            <p:nvPr/>
          </p:nvSpPr>
          <p:spPr>
            <a:xfrm rot="16200000">
              <a:off x="1011658" y="3444456"/>
              <a:ext cx="295422" cy="1198188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0 w 379828"/>
                <a:gd name="connsiteY0-2" fmla="*/ 1378634 h 1772529"/>
                <a:gd name="connsiteX1-3" fmla="*/ 0 w 379828"/>
                <a:gd name="connsiteY1-4" fmla="*/ 0 h 1772529"/>
                <a:gd name="connsiteX2-5" fmla="*/ 379828 w 379828"/>
                <a:gd name="connsiteY2-6" fmla="*/ 1772529 h 1772529"/>
                <a:gd name="connsiteX3-7" fmla="*/ 0 w 379828"/>
                <a:gd name="connsiteY3-8" fmla="*/ 1378634 h 1772529"/>
                <a:gd name="connsiteX0-9" fmla="*/ 0 w 295422"/>
                <a:gd name="connsiteY0-10" fmla="*/ 1378634 h 1631855"/>
                <a:gd name="connsiteX1-11" fmla="*/ 0 w 295422"/>
                <a:gd name="connsiteY1-12" fmla="*/ 0 h 1631855"/>
                <a:gd name="connsiteX2-13" fmla="*/ 295422 w 295422"/>
                <a:gd name="connsiteY2-14" fmla="*/ 1631855 h 1631855"/>
                <a:gd name="connsiteX3-15" fmla="*/ 0 w 295422"/>
                <a:gd name="connsiteY3-16" fmla="*/ 1378634 h 16318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95422" h="1631855">
                  <a:moveTo>
                    <a:pt x="0" y="1378634"/>
                  </a:moveTo>
                  <a:lnTo>
                    <a:pt x="0" y="0"/>
                  </a:lnTo>
                  <a:lnTo>
                    <a:pt x="295422" y="1631855"/>
                  </a:lnTo>
                  <a:lnTo>
                    <a:pt x="0" y="13786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直角三角形 20"/>
            <p:cNvSpPr/>
            <p:nvPr/>
          </p:nvSpPr>
          <p:spPr>
            <a:xfrm>
              <a:off x="890708" y="3433438"/>
              <a:ext cx="675249" cy="758734"/>
            </a:xfrm>
            <a:custGeom>
              <a:avLst/>
              <a:gdLst>
                <a:gd name="connsiteX0" fmla="*/ 0 w 379828"/>
                <a:gd name="connsiteY0" fmla="*/ 1378634 h 1378634"/>
                <a:gd name="connsiteX1" fmla="*/ 0 w 379828"/>
                <a:gd name="connsiteY1" fmla="*/ 0 h 1378634"/>
                <a:gd name="connsiteX2" fmla="*/ 379828 w 379828"/>
                <a:gd name="connsiteY2" fmla="*/ 1378634 h 1378634"/>
                <a:gd name="connsiteX3" fmla="*/ 0 w 379828"/>
                <a:gd name="connsiteY3" fmla="*/ 1378634 h 1378634"/>
                <a:gd name="connsiteX0-1" fmla="*/ 295421 w 675249"/>
                <a:gd name="connsiteY0-2" fmla="*/ 1209822 h 1209822"/>
                <a:gd name="connsiteX1-3" fmla="*/ 0 w 675249"/>
                <a:gd name="connsiteY1-4" fmla="*/ 0 h 1209822"/>
                <a:gd name="connsiteX2-5" fmla="*/ 675249 w 675249"/>
                <a:gd name="connsiteY2-6" fmla="*/ 1209822 h 1209822"/>
                <a:gd name="connsiteX3-7" fmla="*/ 295421 w 675249"/>
                <a:gd name="connsiteY3-8" fmla="*/ 1209822 h 120982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75249" h="1209822">
                  <a:moveTo>
                    <a:pt x="295421" y="1209822"/>
                  </a:moveTo>
                  <a:lnTo>
                    <a:pt x="0" y="0"/>
                  </a:lnTo>
                  <a:lnTo>
                    <a:pt x="675249" y="1209822"/>
                  </a:lnTo>
                  <a:lnTo>
                    <a:pt x="295421" y="120982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任意多边形 18"/>
          <p:cNvSpPr/>
          <p:nvPr/>
        </p:nvSpPr>
        <p:spPr>
          <a:xfrm>
            <a:off x="0" y="5520485"/>
            <a:ext cx="12192000" cy="133751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4706620" y="2623185"/>
            <a:ext cx="329565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rPr>
              <a:t>谢谢观看！</a:t>
            </a:r>
            <a:endParaRPr lang="zh-CN" altLang="en-US" sz="5400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9891876" y="829994"/>
            <a:ext cx="1451304" cy="888061"/>
          </a:xfrm>
          <a:custGeom>
            <a:avLst/>
            <a:gdLst>
              <a:gd name="connsiteX0" fmla="*/ 1610751 w 2954216"/>
              <a:gd name="connsiteY0" fmla="*/ 0 h 1807700"/>
              <a:gd name="connsiteX1" fmla="*/ 2504050 w 2954216"/>
              <a:gd name="connsiteY1" fmla="*/ 893299 h 1807700"/>
              <a:gd name="connsiteX2" fmla="*/ 2504050 w 2954216"/>
              <a:gd name="connsiteY2" fmla="*/ 893300 h 1807700"/>
              <a:gd name="connsiteX3" fmla="*/ 2534525 w 2954216"/>
              <a:gd name="connsiteY3" fmla="*/ 893300 h 1807700"/>
              <a:gd name="connsiteX4" fmla="*/ 2954216 w 2954216"/>
              <a:gd name="connsiteY4" fmla="*/ 1312991 h 1807700"/>
              <a:gd name="connsiteX5" fmla="*/ 2954216 w 2954216"/>
              <a:gd name="connsiteY5" fmla="*/ 1388009 h 1807700"/>
              <a:gd name="connsiteX6" fmla="*/ 2534525 w 2954216"/>
              <a:gd name="connsiteY6" fmla="*/ 1807700 h 1807700"/>
              <a:gd name="connsiteX7" fmla="*/ 419691 w 2954216"/>
              <a:gd name="connsiteY7" fmla="*/ 1807700 h 1807700"/>
              <a:gd name="connsiteX8" fmla="*/ 0 w 2954216"/>
              <a:gd name="connsiteY8" fmla="*/ 1388009 h 1807700"/>
              <a:gd name="connsiteX9" fmla="*/ 0 w 2954216"/>
              <a:gd name="connsiteY9" fmla="*/ 1312991 h 1807700"/>
              <a:gd name="connsiteX10" fmla="*/ 335109 w 2954216"/>
              <a:gd name="connsiteY10" fmla="*/ 901827 h 1807700"/>
              <a:gd name="connsiteX11" fmla="*/ 339261 w 2954216"/>
              <a:gd name="connsiteY11" fmla="*/ 901408 h 1807700"/>
              <a:gd name="connsiteX12" fmla="*/ 337624 w 2954216"/>
              <a:gd name="connsiteY12" fmla="*/ 893300 h 1807700"/>
              <a:gd name="connsiteX13" fmla="*/ 604911 w 2954216"/>
              <a:gd name="connsiteY13" fmla="*/ 626013 h 1807700"/>
              <a:gd name="connsiteX14" fmla="*/ 708952 w 2954216"/>
              <a:gd name="connsiteY14" fmla="*/ 647018 h 1807700"/>
              <a:gd name="connsiteX15" fmla="*/ 749358 w 2954216"/>
              <a:gd name="connsiteY15" fmla="*/ 668950 h 1807700"/>
              <a:gd name="connsiteX16" fmla="*/ 787652 w 2954216"/>
              <a:gd name="connsiteY16" fmla="*/ 545587 h 1807700"/>
              <a:gd name="connsiteX17" fmla="*/ 1610751 w 2954216"/>
              <a:gd name="connsiteY17" fmla="*/ 0 h 180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54216" h="1807700">
                <a:moveTo>
                  <a:pt x="1610751" y="0"/>
                </a:moveTo>
                <a:cubicBezTo>
                  <a:pt x="2104106" y="0"/>
                  <a:pt x="2504050" y="399944"/>
                  <a:pt x="2504050" y="893299"/>
                </a:cubicBezTo>
                <a:lnTo>
                  <a:pt x="2504050" y="893300"/>
                </a:lnTo>
                <a:lnTo>
                  <a:pt x="2534525" y="893300"/>
                </a:lnTo>
                <a:cubicBezTo>
                  <a:pt x="2766314" y="893300"/>
                  <a:pt x="2954216" y="1081202"/>
                  <a:pt x="2954216" y="1312991"/>
                </a:cubicBezTo>
                <a:lnTo>
                  <a:pt x="2954216" y="1388009"/>
                </a:lnTo>
                <a:cubicBezTo>
                  <a:pt x="2954216" y="1619798"/>
                  <a:pt x="2766314" y="1807700"/>
                  <a:pt x="2534525" y="1807700"/>
                </a:cubicBezTo>
                <a:lnTo>
                  <a:pt x="419691" y="1807700"/>
                </a:lnTo>
                <a:cubicBezTo>
                  <a:pt x="187902" y="1807700"/>
                  <a:pt x="0" y="1619798"/>
                  <a:pt x="0" y="1388009"/>
                </a:cubicBezTo>
                <a:lnTo>
                  <a:pt x="0" y="1312991"/>
                </a:lnTo>
                <a:cubicBezTo>
                  <a:pt x="0" y="1110176"/>
                  <a:pt x="143863" y="940961"/>
                  <a:pt x="335109" y="901827"/>
                </a:cubicBezTo>
                <a:lnTo>
                  <a:pt x="339261" y="901408"/>
                </a:lnTo>
                <a:lnTo>
                  <a:pt x="337624" y="893300"/>
                </a:lnTo>
                <a:cubicBezTo>
                  <a:pt x="337624" y="745681"/>
                  <a:pt x="457292" y="626013"/>
                  <a:pt x="604911" y="626013"/>
                </a:cubicBezTo>
                <a:cubicBezTo>
                  <a:pt x="641816" y="626013"/>
                  <a:pt x="676974" y="633492"/>
                  <a:pt x="708952" y="647018"/>
                </a:cubicBezTo>
                <a:lnTo>
                  <a:pt x="749358" y="668950"/>
                </a:lnTo>
                <a:lnTo>
                  <a:pt x="787652" y="545587"/>
                </a:lnTo>
                <a:cubicBezTo>
                  <a:pt x="923262" y="224968"/>
                  <a:pt x="1240735" y="0"/>
                  <a:pt x="1610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10183186" y="1072882"/>
            <a:ext cx="868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机器人</a:t>
            </a:r>
            <a:endParaRPr lang="zh-CN" altLang="zh-CN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  <a:p>
            <a:pPr algn="ctr"/>
            <a:r>
              <a:rPr lang="zh-CN" altLang="zh-CN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  <a:sym typeface="+mn-ea"/>
              </a:rPr>
              <a:t>课程</a:t>
            </a:r>
            <a:endParaRPr lang="zh-CN" altLang="en-US" dirty="0">
              <a:solidFill>
                <a:schemeClr val="accent5">
                  <a:lumMod val="75000"/>
                </a:schemeClr>
              </a:solidFill>
              <a:latin typeface="方正少儿_GBK" panose="02000000000000000000" charset="-122"/>
              <a:ea typeface="方正少儿_GBK" panose="02000000000000000000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18733" y="3918177"/>
            <a:ext cx="2079101" cy="1272213"/>
            <a:chOff x="5213810" y="4721826"/>
            <a:chExt cx="2079101" cy="1272213"/>
          </a:xfrm>
        </p:grpSpPr>
        <p:sp>
          <p:nvSpPr>
            <p:cNvPr id="26" name="任意多边形 25"/>
            <p:cNvSpPr/>
            <p:nvPr/>
          </p:nvSpPr>
          <p:spPr>
            <a:xfrm>
              <a:off x="5213810" y="4721826"/>
              <a:ext cx="2079101" cy="1272213"/>
            </a:xfrm>
            <a:custGeom>
              <a:avLst/>
              <a:gdLst>
                <a:gd name="connsiteX0" fmla="*/ 1610751 w 2954216"/>
                <a:gd name="connsiteY0" fmla="*/ 0 h 1807700"/>
                <a:gd name="connsiteX1" fmla="*/ 2504050 w 2954216"/>
                <a:gd name="connsiteY1" fmla="*/ 893299 h 1807700"/>
                <a:gd name="connsiteX2" fmla="*/ 2504050 w 2954216"/>
                <a:gd name="connsiteY2" fmla="*/ 893300 h 1807700"/>
                <a:gd name="connsiteX3" fmla="*/ 2534525 w 2954216"/>
                <a:gd name="connsiteY3" fmla="*/ 893300 h 1807700"/>
                <a:gd name="connsiteX4" fmla="*/ 2954216 w 2954216"/>
                <a:gd name="connsiteY4" fmla="*/ 1312991 h 1807700"/>
                <a:gd name="connsiteX5" fmla="*/ 2954216 w 2954216"/>
                <a:gd name="connsiteY5" fmla="*/ 1388009 h 1807700"/>
                <a:gd name="connsiteX6" fmla="*/ 2534525 w 2954216"/>
                <a:gd name="connsiteY6" fmla="*/ 1807700 h 1807700"/>
                <a:gd name="connsiteX7" fmla="*/ 419691 w 2954216"/>
                <a:gd name="connsiteY7" fmla="*/ 1807700 h 1807700"/>
                <a:gd name="connsiteX8" fmla="*/ 0 w 2954216"/>
                <a:gd name="connsiteY8" fmla="*/ 1388009 h 1807700"/>
                <a:gd name="connsiteX9" fmla="*/ 0 w 2954216"/>
                <a:gd name="connsiteY9" fmla="*/ 1312991 h 1807700"/>
                <a:gd name="connsiteX10" fmla="*/ 335109 w 2954216"/>
                <a:gd name="connsiteY10" fmla="*/ 901827 h 1807700"/>
                <a:gd name="connsiteX11" fmla="*/ 339261 w 2954216"/>
                <a:gd name="connsiteY11" fmla="*/ 901408 h 1807700"/>
                <a:gd name="connsiteX12" fmla="*/ 337624 w 2954216"/>
                <a:gd name="connsiteY12" fmla="*/ 893300 h 1807700"/>
                <a:gd name="connsiteX13" fmla="*/ 604911 w 2954216"/>
                <a:gd name="connsiteY13" fmla="*/ 626013 h 1807700"/>
                <a:gd name="connsiteX14" fmla="*/ 708952 w 2954216"/>
                <a:gd name="connsiteY14" fmla="*/ 647018 h 1807700"/>
                <a:gd name="connsiteX15" fmla="*/ 749358 w 2954216"/>
                <a:gd name="connsiteY15" fmla="*/ 668950 h 1807700"/>
                <a:gd name="connsiteX16" fmla="*/ 787652 w 2954216"/>
                <a:gd name="connsiteY16" fmla="*/ 545587 h 1807700"/>
                <a:gd name="connsiteX17" fmla="*/ 1610751 w 2954216"/>
                <a:gd name="connsiteY17" fmla="*/ 0 h 180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4216" h="1807700">
                  <a:moveTo>
                    <a:pt x="1610751" y="0"/>
                  </a:moveTo>
                  <a:cubicBezTo>
                    <a:pt x="2104106" y="0"/>
                    <a:pt x="2504050" y="399944"/>
                    <a:pt x="2504050" y="893299"/>
                  </a:cubicBezTo>
                  <a:lnTo>
                    <a:pt x="2504050" y="893300"/>
                  </a:lnTo>
                  <a:lnTo>
                    <a:pt x="2534525" y="893300"/>
                  </a:lnTo>
                  <a:cubicBezTo>
                    <a:pt x="2766314" y="893300"/>
                    <a:pt x="2954216" y="1081202"/>
                    <a:pt x="2954216" y="1312991"/>
                  </a:cubicBezTo>
                  <a:lnTo>
                    <a:pt x="2954216" y="1388009"/>
                  </a:lnTo>
                  <a:cubicBezTo>
                    <a:pt x="2954216" y="1619798"/>
                    <a:pt x="2766314" y="1807700"/>
                    <a:pt x="2534525" y="1807700"/>
                  </a:cubicBezTo>
                  <a:lnTo>
                    <a:pt x="419691" y="1807700"/>
                  </a:lnTo>
                  <a:cubicBezTo>
                    <a:pt x="187902" y="1807700"/>
                    <a:pt x="0" y="1619798"/>
                    <a:pt x="0" y="1388009"/>
                  </a:cubicBezTo>
                  <a:lnTo>
                    <a:pt x="0" y="1312991"/>
                  </a:lnTo>
                  <a:cubicBezTo>
                    <a:pt x="0" y="1110176"/>
                    <a:pt x="143863" y="940961"/>
                    <a:pt x="335109" y="901827"/>
                  </a:cubicBezTo>
                  <a:lnTo>
                    <a:pt x="339261" y="901408"/>
                  </a:lnTo>
                  <a:lnTo>
                    <a:pt x="337624" y="893300"/>
                  </a:lnTo>
                  <a:cubicBezTo>
                    <a:pt x="337624" y="745681"/>
                    <a:pt x="457292" y="626013"/>
                    <a:pt x="604911" y="626013"/>
                  </a:cubicBezTo>
                  <a:cubicBezTo>
                    <a:pt x="641816" y="626013"/>
                    <a:pt x="676974" y="633492"/>
                    <a:pt x="708952" y="647018"/>
                  </a:cubicBezTo>
                  <a:lnTo>
                    <a:pt x="749358" y="668950"/>
                  </a:lnTo>
                  <a:lnTo>
                    <a:pt x="787652" y="545587"/>
                  </a:lnTo>
                  <a:cubicBezTo>
                    <a:pt x="923262" y="224968"/>
                    <a:pt x="1240735" y="0"/>
                    <a:pt x="16107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5476303" y="5520485"/>
              <a:ext cx="15544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accent5">
                      <a:lumMod val="75000"/>
                    </a:schemeClr>
                  </a:solidFill>
                  <a:latin typeface="方正少儿_GBK" panose="02000000000000000000" charset="-122"/>
                  <a:ea typeface="方正少儿_GBK" panose="02000000000000000000" charset="-122"/>
                </a:rPr>
                <a:t>亚博智能制作</a:t>
              </a:r>
              <a:endParaRPr lang="zh-CN" altLang="en-US" dirty="0">
                <a:solidFill>
                  <a:schemeClr val="accent5">
                    <a:lumMod val="75000"/>
                  </a:schemeClr>
                </a:solidFill>
                <a:latin typeface="方正少儿_GBK" panose="02000000000000000000" charset="-122"/>
                <a:ea typeface="方正少儿_GBK" panose="02000000000000000000" charset="-122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75565" y="45085"/>
            <a:ext cx="100425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micro:bit</a:t>
            </a:r>
            <a:r>
              <a:rPr lang="zh-CN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机器人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入门视频教程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800" u="sng">
                <a:latin typeface="icomoon" charset="0"/>
                <a:ea typeface="Yu Gothic UI Semibold" panose="02010600030101010101" charset="-128"/>
              </a:rPr>
              <a:t>                                </a:t>
            </a:r>
            <a:endParaRPr lang="zh-CN" altLang="en-US" sz="2800" u="sng">
              <a:latin typeface="icomoon" charset="0"/>
              <a:ea typeface="Yu Gothic UI Semibold" panose="02010600030101010101" charset="-128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0" y="5972810"/>
            <a:ext cx="12192000" cy="897255"/>
          </a:xfrm>
          <a:custGeom>
            <a:avLst/>
            <a:gdLst>
              <a:gd name="connsiteX0" fmla="*/ 10993060 w 12192000"/>
              <a:gd name="connsiteY0" fmla="*/ 0 h 1337515"/>
              <a:gd name="connsiteX1" fmla="*/ 12119884 w 12192000"/>
              <a:gd name="connsiteY1" fmla="*/ 344197 h 1337515"/>
              <a:gd name="connsiteX2" fmla="*/ 12192000 w 12192000"/>
              <a:gd name="connsiteY2" fmla="*/ 396792 h 1337515"/>
              <a:gd name="connsiteX3" fmla="*/ 12192000 w 12192000"/>
              <a:gd name="connsiteY3" fmla="*/ 1337515 h 1337515"/>
              <a:gd name="connsiteX4" fmla="*/ 6775368 w 12192000"/>
              <a:gd name="connsiteY4" fmla="*/ 1337515 h 1337515"/>
              <a:gd name="connsiteX5" fmla="*/ 6783200 w 12192000"/>
              <a:gd name="connsiteY5" fmla="*/ 1333742 h 1337515"/>
              <a:gd name="connsiteX6" fmla="*/ 7210941 w 12192000"/>
              <a:gd name="connsiteY6" fmla="*/ 1247385 h 1337515"/>
              <a:gd name="connsiteX7" fmla="*/ 7537720 w 12192000"/>
              <a:gd name="connsiteY7" fmla="*/ 1296790 h 1337515"/>
              <a:gd name="connsiteX8" fmla="*/ 7626370 w 12192000"/>
              <a:gd name="connsiteY8" fmla="*/ 1329236 h 1337515"/>
              <a:gd name="connsiteX9" fmla="*/ 7687424 w 12192000"/>
              <a:gd name="connsiteY9" fmla="*/ 1273746 h 1337515"/>
              <a:gd name="connsiteX10" fmla="*/ 8386426 w 12192000"/>
              <a:gd name="connsiteY10" fmla="*/ 1022811 h 1337515"/>
              <a:gd name="connsiteX11" fmla="*/ 8814167 w 12192000"/>
              <a:gd name="connsiteY11" fmla="*/ 1109168 h 1337515"/>
              <a:gd name="connsiteX12" fmla="*/ 8830204 w 12192000"/>
              <a:gd name="connsiteY12" fmla="*/ 1116894 h 1337515"/>
              <a:gd name="connsiteX13" fmla="*/ 8845482 w 12192000"/>
              <a:gd name="connsiteY13" fmla="*/ 1067677 h 1337515"/>
              <a:gd name="connsiteX14" fmla="*/ 9251972 w 12192000"/>
              <a:gd name="connsiteY14" fmla="*/ 798237 h 1337515"/>
              <a:gd name="connsiteX15" fmla="*/ 9340881 w 12192000"/>
              <a:gd name="connsiteY15" fmla="*/ 807200 h 1337515"/>
              <a:gd name="connsiteX16" fmla="*/ 9374830 w 12192000"/>
              <a:gd name="connsiteY16" fmla="*/ 817739 h 1337515"/>
              <a:gd name="connsiteX17" fmla="*/ 9437886 w 12192000"/>
              <a:gd name="connsiteY17" fmla="*/ 733416 h 1337515"/>
              <a:gd name="connsiteX18" fmla="*/ 10993060 w 12192000"/>
              <a:gd name="connsiteY18" fmla="*/ 0 h 1337515"/>
              <a:gd name="connsiteX19" fmla="*/ 1198940 w 12192000"/>
              <a:gd name="connsiteY19" fmla="*/ 0 h 1337515"/>
              <a:gd name="connsiteX20" fmla="*/ 2754114 w 12192000"/>
              <a:gd name="connsiteY20" fmla="*/ 733416 h 1337515"/>
              <a:gd name="connsiteX21" fmla="*/ 2817170 w 12192000"/>
              <a:gd name="connsiteY21" fmla="*/ 817739 h 1337515"/>
              <a:gd name="connsiteX22" fmla="*/ 2851119 w 12192000"/>
              <a:gd name="connsiteY22" fmla="*/ 807200 h 1337515"/>
              <a:gd name="connsiteX23" fmla="*/ 2940028 w 12192000"/>
              <a:gd name="connsiteY23" fmla="*/ 798237 h 1337515"/>
              <a:gd name="connsiteX24" fmla="*/ 3346518 w 12192000"/>
              <a:gd name="connsiteY24" fmla="*/ 1067677 h 1337515"/>
              <a:gd name="connsiteX25" fmla="*/ 3361796 w 12192000"/>
              <a:gd name="connsiteY25" fmla="*/ 1116894 h 1337515"/>
              <a:gd name="connsiteX26" fmla="*/ 3377833 w 12192000"/>
              <a:gd name="connsiteY26" fmla="*/ 1109168 h 1337515"/>
              <a:gd name="connsiteX27" fmla="*/ 3805574 w 12192000"/>
              <a:gd name="connsiteY27" fmla="*/ 1022811 h 1337515"/>
              <a:gd name="connsiteX28" fmla="*/ 4504578 w 12192000"/>
              <a:gd name="connsiteY28" fmla="*/ 1273746 h 1337515"/>
              <a:gd name="connsiteX29" fmla="*/ 4565630 w 12192000"/>
              <a:gd name="connsiteY29" fmla="*/ 1329236 h 1337515"/>
              <a:gd name="connsiteX30" fmla="*/ 4654282 w 12192000"/>
              <a:gd name="connsiteY30" fmla="*/ 1296790 h 1337515"/>
              <a:gd name="connsiteX31" fmla="*/ 4981061 w 12192000"/>
              <a:gd name="connsiteY31" fmla="*/ 1247385 h 1337515"/>
              <a:gd name="connsiteX32" fmla="*/ 5408801 w 12192000"/>
              <a:gd name="connsiteY32" fmla="*/ 1333742 h 1337515"/>
              <a:gd name="connsiteX33" fmla="*/ 5416634 w 12192000"/>
              <a:gd name="connsiteY33" fmla="*/ 1337515 h 1337515"/>
              <a:gd name="connsiteX34" fmla="*/ 0 w 12192000"/>
              <a:gd name="connsiteY34" fmla="*/ 1337515 h 1337515"/>
              <a:gd name="connsiteX35" fmla="*/ 0 w 12192000"/>
              <a:gd name="connsiteY35" fmla="*/ 396792 h 1337515"/>
              <a:gd name="connsiteX36" fmla="*/ 72117 w 12192000"/>
              <a:gd name="connsiteY36" fmla="*/ 344197 h 1337515"/>
              <a:gd name="connsiteX37" fmla="*/ 1198940 w 12192000"/>
              <a:gd name="connsiteY37" fmla="*/ 0 h 1337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192000" h="1337515">
                <a:moveTo>
                  <a:pt x="10993060" y="0"/>
                </a:moveTo>
                <a:cubicBezTo>
                  <a:pt x="11410460" y="0"/>
                  <a:pt x="11798225" y="126889"/>
                  <a:pt x="12119884" y="344197"/>
                </a:cubicBezTo>
                <a:lnTo>
                  <a:pt x="12192000" y="396792"/>
                </a:lnTo>
                <a:lnTo>
                  <a:pt x="12192000" y="1337515"/>
                </a:lnTo>
                <a:lnTo>
                  <a:pt x="6775368" y="1337515"/>
                </a:lnTo>
                <a:lnTo>
                  <a:pt x="6783200" y="1333742"/>
                </a:lnTo>
                <a:cubicBezTo>
                  <a:pt x="6914670" y="1278135"/>
                  <a:pt x="7059215" y="1247385"/>
                  <a:pt x="7210941" y="1247385"/>
                </a:cubicBezTo>
                <a:cubicBezTo>
                  <a:pt x="7324735" y="1247385"/>
                  <a:pt x="7434490" y="1264682"/>
                  <a:pt x="7537720" y="1296790"/>
                </a:cubicBezTo>
                <a:lnTo>
                  <a:pt x="7626370" y="1329236"/>
                </a:lnTo>
                <a:lnTo>
                  <a:pt x="7687424" y="1273746"/>
                </a:lnTo>
                <a:cubicBezTo>
                  <a:pt x="7877379" y="1116982"/>
                  <a:pt x="8120905" y="1022811"/>
                  <a:pt x="8386426" y="1022811"/>
                </a:cubicBezTo>
                <a:cubicBezTo>
                  <a:pt x="8538152" y="1022811"/>
                  <a:pt x="8682696" y="1053561"/>
                  <a:pt x="8814167" y="1109168"/>
                </a:cubicBezTo>
                <a:lnTo>
                  <a:pt x="8830204" y="1116894"/>
                </a:lnTo>
                <a:lnTo>
                  <a:pt x="8845482" y="1067677"/>
                </a:lnTo>
                <a:cubicBezTo>
                  <a:pt x="8912454" y="909338"/>
                  <a:pt x="9069238" y="798237"/>
                  <a:pt x="9251972" y="798237"/>
                </a:cubicBezTo>
                <a:cubicBezTo>
                  <a:pt x="9282428" y="798237"/>
                  <a:pt x="9312162" y="801323"/>
                  <a:pt x="9340881" y="807200"/>
                </a:cubicBezTo>
                <a:lnTo>
                  <a:pt x="9374830" y="817739"/>
                </a:lnTo>
                <a:lnTo>
                  <a:pt x="9437886" y="733416"/>
                </a:lnTo>
                <a:cubicBezTo>
                  <a:pt x="9807538" y="285501"/>
                  <a:pt x="10366958" y="0"/>
                  <a:pt x="10993060" y="0"/>
                </a:cubicBezTo>
                <a:close/>
                <a:moveTo>
                  <a:pt x="1198940" y="0"/>
                </a:moveTo>
                <a:cubicBezTo>
                  <a:pt x="1825044" y="0"/>
                  <a:pt x="2384462" y="285501"/>
                  <a:pt x="2754114" y="733416"/>
                </a:cubicBezTo>
                <a:lnTo>
                  <a:pt x="2817170" y="817739"/>
                </a:lnTo>
                <a:lnTo>
                  <a:pt x="2851119" y="807200"/>
                </a:lnTo>
                <a:cubicBezTo>
                  <a:pt x="2879838" y="801323"/>
                  <a:pt x="2909572" y="798237"/>
                  <a:pt x="2940028" y="798237"/>
                </a:cubicBezTo>
                <a:cubicBezTo>
                  <a:pt x="3122762" y="798237"/>
                  <a:pt x="3279546" y="909338"/>
                  <a:pt x="3346518" y="1067677"/>
                </a:cubicBezTo>
                <a:lnTo>
                  <a:pt x="3361796" y="1116894"/>
                </a:lnTo>
                <a:lnTo>
                  <a:pt x="3377833" y="1109168"/>
                </a:lnTo>
                <a:cubicBezTo>
                  <a:pt x="3509304" y="1053561"/>
                  <a:pt x="3653848" y="1022811"/>
                  <a:pt x="3805574" y="1022811"/>
                </a:cubicBezTo>
                <a:cubicBezTo>
                  <a:pt x="4071095" y="1022811"/>
                  <a:pt x="4314623" y="1116982"/>
                  <a:pt x="4504578" y="1273746"/>
                </a:cubicBezTo>
                <a:lnTo>
                  <a:pt x="4565630" y="1329236"/>
                </a:lnTo>
                <a:lnTo>
                  <a:pt x="4654282" y="1296790"/>
                </a:lnTo>
                <a:cubicBezTo>
                  <a:pt x="4757511" y="1264682"/>
                  <a:pt x="4867265" y="1247385"/>
                  <a:pt x="4981061" y="1247385"/>
                </a:cubicBezTo>
                <a:cubicBezTo>
                  <a:pt x="5132787" y="1247385"/>
                  <a:pt x="5277331" y="1278135"/>
                  <a:pt x="5408801" y="1333742"/>
                </a:cubicBezTo>
                <a:lnTo>
                  <a:pt x="5416634" y="1337515"/>
                </a:lnTo>
                <a:lnTo>
                  <a:pt x="0" y="1337515"/>
                </a:lnTo>
                <a:lnTo>
                  <a:pt x="0" y="396792"/>
                </a:lnTo>
                <a:lnTo>
                  <a:pt x="72117" y="344197"/>
                </a:lnTo>
                <a:cubicBezTo>
                  <a:pt x="393775" y="126889"/>
                  <a:pt x="781540" y="0"/>
                  <a:pt x="1198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亚博智能    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micro:bit</a:t>
            </a:r>
            <a:r>
              <a:rPr lang="zh-CN" altLang="en-US" sz="2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视频教程</a:t>
            </a:r>
            <a:endParaRPr lang="zh-CN" altLang="en-US" sz="2800"/>
          </a:p>
        </p:txBody>
      </p:sp>
      <p:pic>
        <p:nvPicPr>
          <p:cNvPr id="6" name="图片 5" descr="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9415" y="12700"/>
            <a:ext cx="1425575" cy="8839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ru"/>
      </p:transition>
    </mc:Choice>
    <mc:Fallback>
      <p:transition spd="slow">
        <p:cover dir="ru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卡通">
      <a:majorFont>
        <a:latin typeface="方正卡通简体"/>
        <a:ea typeface="方正喵呜体"/>
        <a:cs typeface=""/>
      </a:majorFont>
      <a:minorFont>
        <a:latin typeface="方正卡通简体"/>
        <a:ea typeface="方正卡通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1250</Words>
  <Application>WPS 演示</Application>
  <PresentationFormat>自定义</PresentationFormat>
  <Paragraphs>97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Arial</vt:lpstr>
      <vt:lpstr>宋体</vt:lpstr>
      <vt:lpstr>Wingdings</vt:lpstr>
      <vt:lpstr>微软雅黑</vt:lpstr>
      <vt:lpstr>方正少儿_GBK</vt:lpstr>
      <vt:lpstr>icomoon</vt:lpstr>
      <vt:lpstr>Yu Gothic UI Semibold</vt:lpstr>
      <vt:lpstr>方正卡通简体</vt:lpstr>
      <vt:lpstr>Arial Unicode MS</vt:lpstr>
      <vt:lpstr>方正喵呜体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creator>PPTS</dc:creator>
  <cp:keywords>PPTS</cp:keywords>
  <dc:description>PPTS</dc:description>
  <dc:subject>PPTS</dc:subject>
  <cp:category>PPTS</cp:category>
  <cp:lastModifiedBy>亚博智能—小珍</cp:lastModifiedBy>
  <cp:revision>88</cp:revision>
  <dcterms:created xsi:type="dcterms:W3CDTF">2014-02-21T16:31:00Z</dcterms:created>
  <dcterms:modified xsi:type="dcterms:W3CDTF">2018-04-21T03:25:17Z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