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8" r:id="rId3"/>
    <p:sldId id="257" r:id="rId4"/>
    <p:sldId id="264" r:id="rId5"/>
    <p:sldId id="282" r:id="rId6"/>
    <p:sldId id="265" r:id="rId7"/>
    <p:sldId id="268" r:id="rId8"/>
    <p:sldId id="277" r:id="rId9"/>
    <p:sldId id="278" r:id="rId10"/>
    <p:sldId id="289" r:id="rId11"/>
    <p:sldId id="269" r:id="rId12"/>
    <p:sldId id="261" r:id="rId13"/>
  </p:sldIdLst>
  <p:sldSz cx="12192000" cy="6858000"/>
  <p:notesSz cx="6858000" cy="9144000"/>
  <p:embeddedFontLst>
    <p:embeddedFont>
      <p:font typeface="微软雅黑" panose="020B0503020204020204" charset="-122"/>
      <p:regular r:id="rId17"/>
    </p:embeddedFont>
    <p:embeddedFont>
      <p:font typeface="方正少儿_GBK" panose="02000000000000000000" charset="-122"/>
      <p:regular r:id="rId18"/>
    </p:embeddedFont>
    <p:embeddedFont>
      <p:font typeface="icomoon" charset="0"/>
      <p:regular r:id="rId19"/>
    </p:embeddedFont>
    <p:embeddedFont>
      <p:font typeface="Yu Gothic UI Semibold" panose="020B0700000000000000" charset="-128"/>
      <p:bold r:id="rId20"/>
    </p:embeddedFont>
    <p:embeddedFont>
      <p:font typeface="微软雅黑 Light" panose="020B0502040204020203" charset="-122"/>
      <p:regular r:id="rId21"/>
    </p:embeddedFont>
    <p:embeddedFont>
      <p:font typeface="方正卡通简体" panose="03000509000000000000" charset="0"/>
      <p:regular r:id="rId22"/>
    </p:embeddedFont>
    <p:embeddedFont>
      <p:font typeface="方正喵呜体" panose="02010600010101010101" charset="0"/>
      <p:regular r:id="rId23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2902"/>
    <a:srgbClr val="FFFFFF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721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-1038" y="-84"/>
      </p:cViewPr>
      <p:guideLst>
        <p:guide orient="horz" pos="2131"/>
        <p:guide pos="388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font" Target="fonts/font7.fntdata"/><Relationship Id="rId22" Type="http://schemas.openxmlformats.org/officeDocument/2006/relationships/font" Target="fonts/font6.fntdata"/><Relationship Id="rId21" Type="http://schemas.openxmlformats.org/officeDocument/2006/relationships/font" Target="fonts/font5.fntdata"/><Relationship Id="rId20" Type="http://schemas.openxmlformats.org/officeDocument/2006/relationships/font" Target="fonts/font4.fntdata"/><Relationship Id="rId2" Type="http://schemas.openxmlformats.org/officeDocument/2006/relationships/theme" Target="theme/theme1.xml"/><Relationship Id="rId19" Type="http://schemas.openxmlformats.org/officeDocument/2006/relationships/font" Target="fonts/font3.fntdata"/><Relationship Id="rId18" Type="http://schemas.openxmlformats.org/officeDocument/2006/relationships/font" Target="fonts/font2.fntdata"/><Relationship Id="rId17" Type="http://schemas.openxmlformats.org/officeDocument/2006/relationships/font" Target="fonts/font1.fntdata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30803-5243-48BD-A46E-7FD8BD1AAA4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C821D-CD86-482A-88A1-248540F6B8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836686" y="842468"/>
            <a:ext cx="1879218" cy="5299025"/>
            <a:chOff x="0" y="0"/>
            <a:chExt cx="12192000" cy="6858000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>
                <a:alpha val="92157"/>
              </a:srgb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 userDrawn="1"/>
        </p:nvGrpSpPr>
        <p:grpSpPr>
          <a:xfrm>
            <a:off x="2743200" y="842468"/>
            <a:ext cx="8802509" cy="5299025"/>
            <a:chOff x="0" y="0"/>
            <a:chExt cx="12192000" cy="6858000"/>
          </a:xfrm>
        </p:grpSpPr>
        <p:sp>
          <p:nvSpPr>
            <p:cNvPr id="11" name="矩形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>
                <a:alpha val="92157"/>
              </a:srgb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任意多边形 12"/>
          <p:cNvSpPr/>
          <p:nvPr userDrawn="1"/>
        </p:nvSpPr>
        <p:spPr>
          <a:xfrm>
            <a:off x="11326811" y="759707"/>
            <a:ext cx="542043" cy="331679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 userDrawn="1"/>
        </p:nvSpPr>
        <p:spPr>
          <a:xfrm>
            <a:off x="428395" y="373320"/>
            <a:ext cx="1354542" cy="828851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15" name="组合 14"/>
          <p:cNvGrpSpPr/>
          <p:nvPr userDrawn="1"/>
        </p:nvGrpSpPr>
        <p:grpSpPr>
          <a:xfrm>
            <a:off x="11375265" y="343928"/>
            <a:ext cx="447465" cy="283350"/>
            <a:chOff x="560275" y="3433438"/>
            <a:chExt cx="1198188" cy="758734"/>
          </a:xfrm>
        </p:grpSpPr>
        <p:sp>
          <p:nvSpPr>
            <p:cNvPr id="16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直角三角形 20"/>
            <p:cNvSpPr/>
            <p:nvPr/>
          </p:nvSpPr>
          <p:spPr>
            <a:xfrm>
              <a:off x="890708" y="3433438"/>
              <a:ext cx="675249" cy="758734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任意多边形 17"/>
          <p:cNvSpPr/>
          <p:nvPr userDrawn="1"/>
        </p:nvSpPr>
        <p:spPr>
          <a:xfrm>
            <a:off x="0" y="5520485"/>
            <a:ext cx="12192000" cy="133751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30803-5243-48BD-A46E-7FD8BD1AAA4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C821D-CD86-482A-88A1-248540F6B8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30803-5243-48BD-A46E-7FD8BD1AAA4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C821D-CD86-482A-88A1-248540F6B8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1.pn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030803-5243-48BD-A46E-7FD8BD1AAA4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C821D-CD86-482A-88A1-248540F6B868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0">
            <a:blip r:embed="rId14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B9BD5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2.png"/><Relationship Id="rId1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7" Type="http://schemas.openxmlformats.org/officeDocument/2006/relationships/image" Target="../media/image3.png"/><Relationship Id="rId6" Type="http://schemas.openxmlformats.org/officeDocument/2006/relationships/slide" Target="slide10.xml"/><Relationship Id="rId5" Type="http://schemas.openxmlformats.org/officeDocument/2006/relationships/slide" Target="slide6.xml"/><Relationship Id="rId4" Type="http://schemas.openxmlformats.org/officeDocument/2006/relationships/slide" Target="slide5.xml"/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5.png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3.png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1.png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804870" y="4572436"/>
            <a:ext cx="724486" cy="458769"/>
            <a:chOff x="560275" y="3433438"/>
            <a:chExt cx="1198188" cy="758734"/>
          </a:xfrm>
        </p:grpSpPr>
        <p:sp>
          <p:nvSpPr>
            <p:cNvPr id="33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>
              <a:off x="890708" y="3433438"/>
              <a:ext cx="675249" cy="758734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0555619" y="566833"/>
            <a:ext cx="724486" cy="458769"/>
            <a:chOff x="560275" y="3433438"/>
            <a:chExt cx="1198188" cy="758734"/>
          </a:xfrm>
        </p:grpSpPr>
        <p:sp>
          <p:nvSpPr>
            <p:cNvPr id="36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直角三角形 20"/>
            <p:cNvSpPr/>
            <p:nvPr/>
          </p:nvSpPr>
          <p:spPr>
            <a:xfrm>
              <a:off x="890708" y="3433438"/>
              <a:ext cx="675249" cy="758734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任意多边形 15"/>
          <p:cNvSpPr/>
          <p:nvPr/>
        </p:nvSpPr>
        <p:spPr>
          <a:xfrm>
            <a:off x="0" y="5761355"/>
            <a:ext cx="12192000" cy="109664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亚博智能     </a:t>
            </a:r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micro:bit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视频教程</a:t>
            </a:r>
            <a:endParaRPr lang="zh-CN" altLang="en-US" sz="2800"/>
          </a:p>
        </p:txBody>
      </p:sp>
      <p:sp>
        <p:nvSpPr>
          <p:cNvPr id="30" name="任意多边形 29"/>
          <p:cNvSpPr/>
          <p:nvPr/>
        </p:nvSpPr>
        <p:spPr>
          <a:xfrm>
            <a:off x="9813248" y="4513409"/>
            <a:ext cx="942537" cy="576743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43405" y="1691640"/>
            <a:ext cx="8301355" cy="3338830"/>
          </a:xfrm>
          <a:prstGeom prst="rect">
            <a:avLst/>
          </a:prstGeom>
          <a:ln w="57150">
            <a:solidFill>
              <a:srgbClr val="5B9BD5"/>
            </a:solidFill>
          </a:ln>
        </p:spPr>
      </p:pic>
      <p:sp>
        <p:nvSpPr>
          <p:cNvPr id="18" name="文本框 17"/>
          <p:cNvSpPr txBox="1"/>
          <p:nvPr/>
        </p:nvSpPr>
        <p:spPr>
          <a:xfrm>
            <a:off x="3984739" y="2388519"/>
            <a:ext cx="3818633" cy="70675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sz="4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第九课</a:t>
            </a:r>
            <a:endParaRPr lang="zh-CN" sz="40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945640" y="3137535"/>
            <a:ext cx="83007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micro:bit</a:t>
            </a:r>
            <a:r>
              <a:rPr lang="zh-CN" altLang="zh-CN" sz="28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传感器</a:t>
            </a:r>
            <a:r>
              <a:rPr lang="zh-CN" altLang="en-US" sz="28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课程（</a:t>
            </a:r>
            <a:r>
              <a:rPr lang="en-US" altLang="zh-CN" sz="28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1</a:t>
            </a:r>
            <a:r>
              <a:rPr lang="zh-CN" altLang="en-US" sz="28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） </a:t>
            </a:r>
            <a:r>
              <a:rPr lang="zh-CN" altLang="en-US" sz="2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小喇（</a:t>
            </a:r>
            <a:r>
              <a:rPr lang="en-US" altLang="zh-CN" sz="2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lǎ</a:t>
            </a:r>
            <a:r>
              <a:rPr lang="zh-CN" altLang="en-US" sz="2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）叭（</a:t>
            </a:r>
            <a:r>
              <a:rPr lang="en-US" altLang="zh-CN" sz="2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ba</a:t>
            </a:r>
            <a:r>
              <a:rPr lang="zh-CN" altLang="en-US" sz="2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）</a:t>
            </a:r>
            <a:endParaRPr lang="zh-CN" altLang="en-US" sz="24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29" name="任意多边形 28"/>
          <p:cNvSpPr/>
          <p:nvPr/>
        </p:nvSpPr>
        <p:spPr>
          <a:xfrm>
            <a:off x="1529561" y="1284511"/>
            <a:ext cx="1069145" cy="654215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-480060" y="203835"/>
            <a:ext cx="10042525" cy="435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</a:t>
            </a:r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micro:bit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入门视频教程</a:t>
            </a:r>
            <a:r>
              <a:rPr lang="zh-CN" altLang="en-US" sz="2800">
                <a:latin typeface="icomoon" charset="0"/>
                <a:ea typeface="Yu Gothic UI Semibold" panose="020B0700000000000000" charset="-128"/>
              </a:rPr>
              <a:t>          </a:t>
            </a:r>
            <a:r>
              <a:rPr lang="zh-CN" altLang="en-US" sz="2800" u="sng">
                <a:latin typeface="icomoon" charset="0"/>
                <a:ea typeface="Yu Gothic UI Semibold" panose="020B0700000000000000" charset="-128"/>
              </a:rPr>
              <a:t>                     </a:t>
            </a:r>
            <a:endParaRPr lang="zh-CN" altLang="en-US" sz="2800" u="sng">
              <a:latin typeface="icomoon" charset="0"/>
              <a:ea typeface="Yu Gothic UI Semibold" panose="020B0700000000000000" charset="-128"/>
            </a:endParaRPr>
          </a:p>
        </p:txBody>
      </p:sp>
      <p:pic>
        <p:nvPicPr>
          <p:cNvPr id="5" name="图片 4" descr="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625" y="81915"/>
            <a:ext cx="1505585" cy="933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文本框 5"/>
          <p:cNvSpPr txBox="1"/>
          <p:nvPr/>
        </p:nvSpPr>
        <p:spPr>
          <a:xfrm>
            <a:off x="553720" y="628650"/>
            <a:ext cx="110109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Part 5</a:t>
            </a:r>
            <a:endParaRPr lang="en-US" altLang="zh-CN" sz="2800" dirty="0" smtClean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5565" y="45085"/>
            <a:ext cx="1004252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</a:t>
            </a:r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micro:bit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入门视频教程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800" u="sng">
                <a:latin typeface="icomoon" charset="0"/>
                <a:ea typeface="Yu Gothic UI Semibold" panose="020B0700000000000000" charset="-128"/>
              </a:rPr>
              <a:t>                                </a:t>
            </a:r>
            <a:endParaRPr lang="zh-CN" altLang="en-US" sz="2800" u="sng">
              <a:latin typeface="icomoon" charset="0"/>
              <a:ea typeface="Yu Gothic UI Semibold" panose="020B0700000000000000" charset="-128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0" y="5972810"/>
            <a:ext cx="12192000" cy="89725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亚博智能     </a:t>
            </a:r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micro:bit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视频教程</a:t>
            </a:r>
            <a:endParaRPr lang="zh-CN" altLang="en-US" sz="2800"/>
          </a:p>
        </p:txBody>
      </p:sp>
      <p:grpSp>
        <p:nvGrpSpPr>
          <p:cNvPr id="25" name="组合 24"/>
          <p:cNvGrpSpPr/>
          <p:nvPr/>
        </p:nvGrpSpPr>
        <p:grpSpPr>
          <a:xfrm>
            <a:off x="650178" y="2074137"/>
            <a:ext cx="2079101" cy="1272213"/>
            <a:chOff x="5213810" y="4721826"/>
            <a:chExt cx="2079101" cy="1272213"/>
          </a:xfrm>
        </p:grpSpPr>
        <p:sp>
          <p:nvSpPr>
            <p:cNvPr id="26" name="任意多边形 25"/>
            <p:cNvSpPr/>
            <p:nvPr/>
          </p:nvSpPr>
          <p:spPr>
            <a:xfrm>
              <a:off x="5213810" y="4721826"/>
              <a:ext cx="2079101" cy="1272213"/>
            </a:xfrm>
            <a:custGeom>
              <a:avLst/>
              <a:gdLst>
                <a:gd name="connsiteX0" fmla="*/ 1610751 w 2954216"/>
                <a:gd name="connsiteY0" fmla="*/ 0 h 1807700"/>
                <a:gd name="connsiteX1" fmla="*/ 2504050 w 2954216"/>
                <a:gd name="connsiteY1" fmla="*/ 893299 h 1807700"/>
                <a:gd name="connsiteX2" fmla="*/ 2504050 w 2954216"/>
                <a:gd name="connsiteY2" fmla="*/ 893300 h 1807700"/>
                <a:gd name="connsiteX3" fmla="*/ 2534525 w 2954216"/>
                <a:gd name="connsiteY3" fmla="*/ 893300 h 1807700"/>
                <a:gd name="connsiteX4" fmla="*/ 2954216 w 2954216"/>
                <a:gd name="connsiteY4" fmla="*/ 1312991 h 1807700"/>
                <a:gd name="connsiteX5" fmla="*/ 2954216 w 2954216"/>
                <a:gd name="connsiteY5" fmla="*/ 1388009 h 1807700"/>
                <a:gd name="connsiteX6" fmla="*/ 2534525 w 2954216"/>
                <a:gd name="connsiteY6" fmla="*/ 1807700 h 1807700"/>
                <a:gd name="connsiteX7" fmla="*/ 419691 w 2954216"/>
                <a:gd name="connsiteY7" fmla="*/ 1807700 h 1807700"/>
                <a:gd name="connsiteX8" fmla="*/ 0 w 2954216"/>
                <a:gd name="connsiteY8" fmla="*/ 1388009 h 1807700"/>
                <a:gd name="connsiteX9" fmla="*/ 0 w 2954216"/>
                <a:gd name="connsiteY9" fmla="*/ 1312991 h 1807700"/>
                <a:gd name="connsiteX10" fmla="*/ 335109 w 2954216"/>
                <a:gd name="connsiteY10" fmla="*/ 901827 h 1807700"/>
                <a:gd name="connsiteX11" fmla="*/ 339261 w 2954216"/>
                <a:gd name="connsiteY11" fmla="*/ 901408 h 1807700"/>
                <a:gd name="connsiteX12" fmla="*/ 337624 w 2954216"/>
                <a:gd name="connsiteY12" fmla="*/ 893300 h 1807700"/>
                <a:gd name="connsiteX13" fmla="*/ 604911 w 2954216"/>
                <a:gd name="connsiteY13" fmla="*/ 626013 h 1807700"/>
                <a:gd name="connsiteX14" fmla="*/ 708952 w 2954216"/>
                <a:gd name="connsiteY14" fmla="*/ 647018 h 1807700"/>
                <a:gd name="connsiteX15" fmla="*/ 749358 w 2954216"/>
                <a:gd name="connsiteY15" fmla="*/ 668950 h 1807700"/>
                <a:gd name="connsiteX16" fmla="*/ 787652 w 2954216"/>
                <a:gd name="connsiteY16" fmla="*/ 545587 h 1807700"/>
                <a:gd name="connsiteX17" fmla="*/ 1610751 w 2954216"/>
                <a:gd name="connsiteY17" fmla="*/ 0 h 180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54216" h="1807700">
                  <a:moveTo>
                    <a:pt x="1610751" y="0"/>
                  </a:moveTo>
                  <a:cubicBezTo>
                    <a:pt x="2104106" y="0"/>
                    <a:pt x="2504050" y="399944"/>
                    <a:pt x="2504050" y="893299"/>
                  </a:cubicBezTo>
                  <a:lnTo>
                    <a:pt x="2504050" y="893300"/>
                  </a:lnTo>
                  <a:lnTo>
                    <a:pt x="2534525" y="893300"/>
                  </a:lnTo>
                  <a:cubicBezTo>
                    <a:pt x="2766314" y="893300"/>
                    <a:pt x="2954216" y="1081202"/>
                    <a:pt x="2954216" y="1312991"/>
                  </a:cubicBezTo>
                  <a:lnTo>
                    <a:pt x="2954216" y="1388009"/>
                  </a:lnTo>
                  <a:cubicBezTo>
                    <a:pt x="2954216" y="1619798"/>
                    <a:pt x="2766314" y="1807700"/>
                    <a:pt x="2534525" y="1807700"/>
                  </a:cubicBezTo>
                  <a:lnTo>
                    <a:pt x="419691" y="1807700"/>
                  </a:lnTo>
                  <a:cubicBezTo>
                    <a:pt x="187902" y="1807700"/>
                    <a:pt x="0" y="1619798"/>
                    <a:pt x="0" y="1388009"/>
                  </a:cubicBezTo>
                  <a:lnTo>
                    <a:pt x="0" y="1312991"/>
                  </a:lnTo>
                  <a:cubicBezTo>
                    <a:pt x="0" y="1110176"/>
                    <a:pt x="143863" y="940961"/>
                    <a:pt x="335109" y="901827"/>
                  </a:cubicBezTo>
                  <a:lnTo>
                    <a:pt x="339261" y="901408"/>
                  </a:lnTo>
                  <a:lnTo>
                    <a:pt x="337624" y="893300"/>
                  </a:lnTo>
                  <a:cubicBezTo>
                    <a:pt x="337624" y="745681"/>
                    <a:pt x="457292" y="626013"/>
                    <a:pt x="604911" y="626013"/>
                  </a:cubicBezTo>
                  <a:cubicBezTo>
                    <a:pt x="641816" y="626013"/>
                    <a:pt x="676974" y="633492"/>
                    <a:pt x="708952" y="647018"/>
                  </a:cubicBezTo>
                  <a:lnTo>
                    <a:pt x="749358" y="668950"/>
                  </a:lnTo>
                  <a:lnTo>
                    <a:pt x="787652" y="545587"/>
                  </a:lnTo>
                  <a:cubicBezTo>
                    <a:pt x="923262" y="224968"/>
                    <a:pt x="1240735" y="0"/>
                    <a:pt x="16107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5450903" y="5301410"/>
              <a:ext cx="1605280" cy="521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</a:rPr>
                <a:t>组合积木</a:t>
              </a:r>
              <a:endParaRPr lang="zh-CN" altLang="en-US" sz="28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</p:grpSp>
      <p:pic>
        <p:nvPicPr>
          <p:cNvPr id="4" name="图片 3" descr="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77645" y="45085"/>
            <a:ext cx="1109345" cy="68770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2310" y="1000125"/>
            <a:ext cx="7752080" cy="48571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zoom dir="in"/>
      </p:transition>
    </mc:Choice>
    <mc:Fallback>
      <p:transition spd="slow">
        <p:zoom dir="in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/>
        </p:nvSpPr>
        <p:spPr>
          <a:xfrm>
            <a:off x="2597834" y="755699"/>
            <a:ext cx="6996332" cy="3961052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/>
              <a:t> </a:t>
            </a:r>
            <a:endParaRPr lang="zh-CN" altLang="en-US" dirty="0"/>
          </a:p>
        </p:txBody>
      </p:sp>
      <p:grpSp>
        <p:nvGrpSpPr>
          <p:cNvPr id="16" name="组合 15"/>
          <p:cNvGrpSpPr/>
          <p:nvPr/>
        </p:nvGrpSpPr>
        <p:grpSpPr>
          <a:xfrm>
            <a:off x="3656236" y="3261927"/>
            <a:ext cx="447465" cy="283350"/>
            <a:chOff x="560275" y="3433438"/>
            <a:chExt cx="1198188" cy="758734"/>
          </a:xfrm>
        </p:grpSpPr>
        <p:sp>
          <p:nvSpPr>
            <p:cNvPr id="17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直角三角形 20"/>
            <p:cNvSpPr/>
            <p:nvPr/>
          </p:nvSpPr>
          <p:spPr>
            <a:xfrm>
              <a:off x="890708" y="3433438"/>
              <a:ext cx="675249" cy="758734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任意多边形 18"/>
          <p:cNvSpPr/>
          <p:nvPr/>
        </p:nvSpPr>
        <p:spPr>
          <a:xfrm>
            <a:off x="0" y="5520485"/>
            <a:ext cx="12192000" cy="133751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4706620" y="2623185"/>
            <a:ext cx="329565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谢谢观看！</a:t>
            </a:r>
            <a:endParaRPr lang="zh-CN" altLang="en-US" sz="54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22" name="任意多边形 21"/>
          <p:cNvSpPr/>
          <p:nvPr/>
        </p:nvSpPr>
        <p:spPr>
          <a:xfrm>
            <a:off x="9891876" y="829994"/>
            <a:ext cx="1451304" cy="888061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10100636" y="1072882"/>
            <a:ext cx="10337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micro:bit</a:t>
            </a:r>
            <a:endParaRPr lang="en-US" altLang="zh-CN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  <a:p>
            <a:pPr algn="ctr"/>
            <a:r>
              <a:rPr lang="zh-CN" altLang="en-US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小实验</a:t>
            </a:r>
            <a:endParaRPr lang="zh-CN" altLang="en-US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518733" y="3918177"/>
            <a:ext cx="2079101" cy="1272213"/>
            <a:chOff x="5213810" y="4721826"/>
            <a:chExt cx="2079101" cy="1272213"/>
          </a:xfrm>
        </p:grpSpPr>
        <p:sp>
          <p:nvSpPr>
            <p:cNvPr id="26" name="任意多边形 25"/>
            <p:cNvSpPr/>
            <p:nvPr/>
          </p:nvSpPr>
          <p:spPr>
            <a:xfrm>
              <a:off x="5213810" y="4721826"/>
              <a:ext cx="2079101" cy="1272213"/>
            </a:xfrm>
            <a:custGeom>
              <a:avLst/>
              <a:gdLst>
                <a:gd name="connsiteX0" fmla="*/ 1610751 w 2954216"/>
                <a:gd name="connsiteY0" fmla="*/ 0 h 1807700"/>
                <a:gd name="connsiteX1" fmla="*/ 2504050 w 2954216"/>
                <a:gd name="connsiteY1" fmla="*/ 893299 h 1807700"/>
                <a:gd name="connsiteX2" fmla="*/ 2504050 w 2954216"/>
                <a:gd name="connsiteY2" fmla="*/ 893300 h 1807700"/>
                <a:gd name="connsiteX3" fmla="*/ 2534525 w 2954216"/>
                <a:gd name="connsiteY3" fmla="*/ 893300 h 1807700"/>
                <a:gd name="connsiteX4" fmla="*/ 2954216 w 2954216"/>
                <a:gd name="connsiteY4" fmla="*/ 1312991 h 1807700"/>
                <a:gd name="connsiteX5" fmla="*/ 2954216 w 2954216"/>
                <a:gd name="connsiteY5" fmla="*/ 1388009 h 1807700"/>
                <a:gd name="connsiteX6" fmla="*/ 2534525 w 2954216"/>
                <a:gd name="connsiteY6" fmla="*/ 1807700 h 1807700"/>
                <a:gd name="connsiteX7" fmla="*/ 419691 w 2954216"/>
                <a:gd name="connsiteY7" fmla="*/ 1807700 h 1807700"/>
                <a:gd name="connsiteX8" fmla="*/ 0 w 2954216"/>
                <a:gd name="connsiteY8" fmla="*/ 1388009 h 1807700"/>
                <a:gd name="connsiteX9" fmla="*/ 0 w 2954216"/>
                <a:gd name="connsiteY9" fmla="*/ 1312991 h 1807700"/>
                <a:gd name="connsiteX10" fmla="*/ 335109 w 2954216"/>
                <a:gd name="connsiteY10" fmla="*/ 901827 h 1807700"/>
                <a:gd name="connsiteX11" fmla="*/ 339261 w 2954216"/>
                <a:gd name="connsiteY11" fmla="*/ 901408 h 1807700"/>
                <a:gd name="connsiteX12" fmla="*/ 337624 w 2954216"/>
                <a:gd name="connsiteY12" fmla="*/ 893300 h 1807700"/>
                <a:gd name="connsiteX13" fmla="*/ 604911 w 2954216"/>
                <a:gd name="connsiteY13" fmla="*/ 626013 h 1807700"/>
                <a:gd name="connsiteX14" fmla="*/ 708952 w 2954216"/>
                <a:gd name="connsiteY14" fmla="*/ 647018 h 1807700"/>
                <a:gd name="connsiteX15" fmla="*/ 749358 w 2954216"/>
                <a:gd name="connsiteY15" fmla="*/ 668950 h 1807700"/>
                <a:gd name="connsiteX16" fmla="*/ 787652 w 2954216"/>
                <a:gd name="connsiteY16" fmla="*/ 545587 h 1807700"/>
                <a:gd name="connsiteX17" fmla="*/ 1610751 w 2954216"/>
                <a:gd name="connsiteY17" fmla="*/ 0 h 180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54216" h="1807700">
                  <a:moveTo>
                    <a:pt x="1610751" y="0"/>
                  </a:moveTo>
                  <a:cubicBezTo>
                    <a:pt x="2104106" y="0"/>
                    <a:pt x="2504050" y="399944"/>
                    <a:pt x="2504050" y="893299"/>
                  </a:cubicBezTo>
                  <a:lnTo>
                    <a:pt x="2504050" y="893300"/>
                  </a:lnTo>
                  <a:lnTo>
                    <a:pt x="2534525" y="893300"/>
                  </a:lnTo>
                  <a:cubicBezTo>
                    <a:pt x="2766314" y="893300"/>
                    <a:pt x="2954216" y="1081202"/>
                    <a:pt x="2954216" y="1312991"/>
                  </a:cubicBezTo>
                  <a:lnTo>
                    <a:pt x="2954216" y="1388009"/>
                  </a:lnTo>
                  <a:cubicBezTo>
                    <a:pt x="2954216" y="1619798"/>
                    <a:pt x="2766314" y="1807700"/>
                    <a:pt x="2534525" y="1807700"/>
                  </a:cubicBezTo>
                  <a:lnTo>
                    <a:pt x="419691" y="1807700"/>
                  </a:lnTo>
                  <a:cubicBezTo>
                    <a:pt x="187902" y="1807700"/>
                    <a:pt x="0" y="1619798"/>
                    <a:pt x="0" y="1388009"/>
                  </a:cubicBezTo>
                  <a:lnTo>
                    <a:pt x="0" y="1312991"/>
                  </a:lnTo>
                  <a:cubicBezTo>
                    <a:pt x="0" y="1110176"/>
                    <a:pt x="143863" y="940961"/>
                    <a:pt x="335109" y="901827"/>
                  </a:cubicBezTo>
                  <a:lnTo>
                    <a:pt x="339261" y="901408"/>
                  </a:lnTo>
                  <a:lnTo>
                    <a:pt x="337624" y="893300"/>
                  </a:lnTo>
                  <a:cubicBezTo>
                    <a:pt x="337624" y="745681"/>
                    <a:pt x="457292" y="626013"/>
                    <a:pt x="604911" y="626013"/>
                  </a:cubicBezTo>
                  <a:cubicBezTo>
                    <a:pt x="641816" y="626013"/>
                    <a:pt x="676974" y="633492"/>
                    <a:pt x="708952" y="647018"/>
                  </a:cubicBezTo>
                  <a:lnTo>
                    <a:pt x="749358" y="668950"/>
                  </a:lnTo>
                  <a:lnTo>
                    <a:pt x="787652" y="545587"/>
                  </a:lnTo>
                  <a:cubicBezTo>
                    <a:pt x="923262" y="224968"/>
                    <a:pt x="1240735" y="0"/>
                    <a:pt x="16107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5476303" y="5520485"/>
              <a:ext cx="155448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</a:rPr>
                <a:t>亚博智能制作</a:t>
              </a:r>
              <a:endParaRPr lang="zh-CN" altLang="en-US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75565" y="45085"/>
            <a:ext cx="1004252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</a:t>
            </a:r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micro:bit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入门视频教程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800" u="sng">
                <a:latin typeface="icomoon" charset="0"/>
                <a:ea typeface="Yu Gothic UI Semibold" panose="020B0700000000000000" charset="-128"/>
              </a:rPr>
              <a:t>                                </a:t>
            </a:r>
            <a:endParaRPr lang="zh-CN" altLang="en-US" sz="2800" u="sng">
              <a:latin typeface="icomoon" charset="0"/>
              <a:ea typeface="Yu Gothic UI Semibold" panose="020B0700000000000000" charset="-128"/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0" y="5972810"/>
            <a:ext cx="12192000" cy="89725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亚博智能     </a:t>
            </a:r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micro:bit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视频教程</a:t>
            </a:r>
            <a:endParaRPr lang="zh-CN" altLang="en-US" sz="2800"/>
          </a:p>
        </p:txBody>
      </p:sp>
      <p:pic>
        <p:nvPicPr>
          <p:cNvPr id="2" name="图片 1" descr="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4625" y="81915"/>
            <a:ext cx="1428115" cy="8851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zoom/>
      </p:transition>
    </mc:Choice>
    <mc:Fallback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22491" y="780873"/>
            <a:ext cx="10899418" cy="5299025"/>
            <a:chOff x="0" y="0"/>
            <a:chExt cx="12192000" cy="6858000"/>
          </a:xfrm>
        </p:grpSpPr>
        <p:sp>
          <p:nvSpPr>
            <p:cNvPr id="13" name="矩形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dpi="0" rotWithShape="0">
              <a:blip r:embed="rId1"/>
              <a:srcRect/>
              <a:tile tx="0" ty="0" sx="100000" sy="100000" flip="none" algn="tl"/>
            </a:blip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>
                <a:alpha val="92157"/>
              </a:srgb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28598" y="5118134"/>
            <a:ext cx="724486" cy="458769"/>
            <a:chOff x="560275" y="3433438"/>
            <a:chExt cx="1198188" cy="758734"/>
          </a:xfrm>
        </p:grpSpPr>
        <p:sp>
          <p:nvSpPr>
            <p:cNvPr id="33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>
              <a:off x="890708" y="3433438"/>
              <a:ext cx="675249" cy="758734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0" name="任意多边形 29"/>
          <p:cNvSpPr/>
          <p:nvPr/>
        </p:nvSpPr>
        <p:spPr>
          <a:xfrm>
            <a:off x="11280687" y="1444203"/>
            <a:ext cx="542043" cy="331679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 28"/>
          <p:cNvSpPr/>
          <p:nvPr/>
        </p:nvSpPr>
        <p:spPr>
          <a:xfrm>
            <a:off x="143539" y="335914"/>
            <a:ext cx="1354542" cy="828851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35" name="组合 34"/>
          <p:cNvGrpSpPr/>
          <p:nvPr/>
        </p:nvGrpSpPr>
        <p:grpSpPr>
          <a:xfrm>
            <a:off x="11280688" y="56591"/>
            <a:ext cx="724486" cy="458769"/>
            <a:chOff x="560275" y="3433438"/>
            <a:chExt cx="1198188" cy="758734"/>
          </a:xfrm>
        </p:grpSpPr>
        <p:sp>
          <p:nvSpPr>
            <p:cNvPr id="36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直角三角形 20"/>
            <p:cNvSpPr/>
            <p:nvPr/>
          </p:nvSpPr>
          <p:spPr>
            <a:xfrm>
              <a:off x="890708" y="3433438"/>
              <a:ext cx="675249" cy="758734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任意多边形 15"/>
          <p:cNvSpPr/>
          <p:nvPr/>
        </p:nvSpPr>
        <p:spPr>
          <a:xfrm>
            <a:off x="0" y="5520485"/>
            <a:ext cx="12192000" cy="133751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1914257" y="2473706"/>
            <a:ext cx="6910410" cy="846183"/>
            <a:chOff x="1368157" y="1292335"/>
            <a:chExt cx="6910410" cy="846183"/>
          </a:xfrm>
        </p:grpSpPr>
        <p:sp>
          <p:nvSpPr>
            <p:cNvPr id="18" name="文本框 17"/>
            <p:cNvSpPr txBox="1"/>
            <p:nvPr/>
          </p:nvSpPr>
          <p:spPr>
            <a:xfrm>
              <a:off x="1459489" y="1292335"/>
              <a:ext cx="721995" cy="3683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latin typeface="方正少儿_GBK" panose="02000000000000000000" charset="-122"/>
                  <a:ea typeface="方正少儿_GBK" panose="02000000000000000000" charset="-122"/>
                </a:rPr>
                <a:t>Part1</a:t>
              </a:r>
              <a:endParaRPr lang="en-US" altLang="zh-CN" dirty="0" smtClean="0"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368157" y="1770042"/>
              <a:ext cx="109728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  <a:hlinkClick r:id="rId2" action="ppaction://hlinksldjump"/>
                </a:rPr>
                <a:t>学习目标</a:t>
              </a:r>
              <a:endParaRPr lang="zh-CN" altLang="en-US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3278949" y="1292335"/>
              <a:ext cx="782955" cy="3683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latin typeface="方正少儿_GBK" panose="02000000000000000000" charset="-122"/>
                  <a:ea typeface="方正少儿_GBK" panose="02000000000000000000" charset="-122"/>
                </a:rPr>
                <a:t>Part 2</a:t>
              </a:r>
              <a:endParaRPr lang="zh-CN" altLang="en-US" dirty="0"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3279256" y="1739562"/>
              <a:ext cx="109728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  <a:sym typeface="+mn-ea"/>
                  <a:hlinkClick r:id="rId3" action="ppaction://hlinksldjump"/>
                </a:rPr>
                <a:t>课前准备</a:t>
              </a:r>
              <a:endParaRPr lang="zh-CN" altLang="en-US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  <a:hlinkClick r:id="rId3" action="ppaction://hlinksldjump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5271947" y="1312655"/>
              <a:ext cx="709295" cy="3683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latin typeface="方正少儿_GBK" panose="02000000000000000000" charset="-122"/>
                  <a:ea typeface="方正少儿_GBK" panose="02000000000000000000" charset="-122"/>
                </a:rPr>
                <a:t>Part3</a:t>
              </a:r>
              <a:endParaRPr lang="zh-CN" altLang="en-US" dirty="0"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5271619" y="1754802"/>
              <a:ext cx="109728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  <a:hlinkClick r:id="rId4" action="ppaction://hlinksldjump"/>
                </a:rPr>
                <a:t>动手接线</a:t>
              </a:r>
              <a:endParaRPr lang="zh-CN" altLang="en-US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7180936" y="1292511"/>
              <a:ext cx="781050" cy="3683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latin typeface="方正少儿_GBK" panose="02000000000000000000" charset="-122"/>
                  <a:ea typeface="方正少儿_GBK" panose="02000000000000000000" charset="-122"/>
                </a:rPr>
                <a:t>Part 4</a:t>
              </a:r>
              <a:endParaRPr lang="zh-CN" altLang="en-US" dirty="0"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7181287" y="1770218"/>
              <a:ext cx="109728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  <a:hlinkClick r:id="rId5" action="ppaction://hlinksldjump"/>
                </a:rPr>
                <a:t>寻找积木</a:t>
              </a:r>
              <a:endParaRPr lang="zh-CN" altLang="en-US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428325" y="628417"/>
            <a:ext cx="8940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目录</a:t>
            </a:r>
            <a:endParaRPr lang="zh-CN" altLang="en-US" sz="28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81050" y="133350"/>
            <a:ext cx="1004252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</a:t>
            </a:r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micro:bit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入门视频教程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800" u="sng">
                <a:latin typeface="icomoon" charset="0"/>
                <a:ea typeface="Yu Gothic UI Semibold" panose="020B0700000000000000" charset="-128"/>
              </a:rPr>
              <a:t>                                </a:t>
            </a:r>
            <a:endParaRPr lang="zh-CN" altLang="en-US" sz="2800" u="sng">
              <a:latin typeface="icomoon" charset="0"/>
              <a:ea typeface="Yu Gothic UI Semibold" panose="020B0700000000000000" charset="-128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0" y="5761355"/>
            <a:ext cx="12192000" cy="109664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亚博智能     </a:t>
            </a:r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micro:bit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视频教程</a:t>
            </a:r>
            <a:endParaRPr lang="zh-CN" altLang="en-US" sz="2800"/>
          </a:p>
        </p:txBody>
      </p:sp>
      <p:sp>
        <p:nvSpPr>
          <p:cNvPr id="6" name="文本框 5"/>
          <p:cNvSpPr txBox="1"/>
          <p:nvPr/>
        </p:nvSpPr>
        <p:spPr>
          <a:xfrm>
            <a:off x="9611081" y="2473882"/>
            <a:ext cx="774065" cy="3683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p>
            <a:r>
              <a:rPr lang="en-US" altLang="zh-CN" dirty="0" smtClean="0">
                <a:latin typeface="方正少儿_GBK" panose="02000000000000000000" charset="-122"/>
                <a:ea typeface="方正少儿_GBK" panose="02000000000000000000" charset="-122"/>
              </a:rPr>
              <a:t>Part 5</a:t>
            </a:r>
            <a:endParaRPr lang="zh-CN" altLang="en-US" dirty="0"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11" name="文本框 10">
            <a:hlinkClick r:id="rId6" action="ppaction://hlinksldjump"/>
          </p:cNvPr>
          <p:cNvSpPr txBox="1"/>
          <p:nvPr/>
        </p:nvSpPr>
        <p:spPr>
          <a:xfrm>
            <a:off x="9534597" y="2951589"/>
            <a:ext cx="10972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hlinkClick r:id="rId6" action="ppaction://hlinksldjump"/>
              </a:rPr>
              <a:t>组合积木</a:t>
            </a:r>
            <a:endParaRPr lang="zh-CN" altLang="en-US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pic>
        <p:nvPicPr>
          <p:cNvPr id="12" name="图片 11" descr="logo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22705" y="69215"/>
            <a:ext cx="1148080" cy="7118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blinds/>
      </p:transition>
    </mc:Choice>
    <mc:Fallback>
      <p:transition spd="slow">
        <p:blinds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1736266" y="3196784"/>
            <a:ext cx="724486" cy="372379"/>
            <a:chOff x="560275" y="3576314"/>
            <a:chExt cx="1198188" cy="615858"/>
          </a:xfrm>
        </p:grpSpPr>
        <p:sp>
          <p:nvSpPr>
            <p:cNvPr id="33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>
              <a:off x="890708" y="3576314"/>
              <a:ext cx="675249" cy="61585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638251" y="688905"/>
            <a:ext cx="111887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Part 1</a:t>
            </a:r>
            <a:endParaRPr lang="en-US" altLang="zh-CN" sz="2800" dirty="0" smtClean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5565" y="45085"/>
            <a:ext cx="1004252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</a:t>
            </a:r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micro:bit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入门视频教程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800" u="sng">
                <a:latin typeface="icomoon" charset="0"/>
                <a:ea typeface="Yu Gothic UI Semibold" panose="020B0700000000000000" charset="-128"/>
              </a:rPr>
              <a:t>                                </a:t>
            </a:r>
            <a:endParaRPr lang="zh-CN" altLang="en-US" sz="2800" u="sng">
              <a:latin typeface="icomoon" charset="0"/>
              <a:ea typeface="Yu Gothic UI Semibold" panose="020B0700000000000000" charset="-128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0" y="5854700"/>
            <a:ext cx="12192000" cy="1003300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亚博智能     </a:t>
            </a:r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micro:bit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模视频教程</a:t>
            </a:r>
            <a:endParaRPr lang="zh-CN" altLang="en-US" sz="2800"/>
          </a:p>
        </p:txBody>
      </p:sp>
      <p:sp>
        <p:nvSpPr>
          <p:cNvPr id="2" name="文本框 1"/>
          <p:cNvSpPr txBox="1"/>
          <p:nvPr/>
        </p:nvSpPr>
        <p:spPr>
          <a:xfrm>
            <a:off x="3407410" y="4949825"/>
            <a:ext cx="694309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 Light" panose="020B0502040204020203" charset="-122"/>
                <a:ea typeface="微软雅黑 Light" panose="020B0502040204020203" charset="-122"/>
              </a:rPr>
              <a:t>       </a:t>
            </a:r>
            <a:r>
              <a:rPr lang="zh-CN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大家下载好程序以后，按下</a:t>
            </a:r>
            <a:r>
              <a:rPr lang="en-US" altLang="zh-CN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A</a:t>
            </a:r>
            <a:r>
              <a:rPr lang="zh-CN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键，可以听到蜂鸣器在</a:t>
            </a:r>
            <a:r>
              <a:rPr lang="en-US" altLang="zh-CN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“</a:t>
            </a:r>
            <a:r>
              <a:rPr lang="zh-CN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嘀（</a:t>
            </a:r>
            <a:r>
              <a:rPr lang="en-US" altLang="zh-CN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dī</a:t>
            </a:r>
            <a:r>
              <a:rPr lang="zh-CN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）嘀</a:t>
            </a:r>
            <a:r>
              <a:rPr lang="zh-CN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（</a:t>
            </a:r>
            <a:r>
              <a:rPr lang="en-US" altLang="zh-CN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dī</a:t>
            </a:r>
            <a:r>
              <a:rPr lang="zh-CN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）</a:t>
            </a:r>
            <a:r>
              <a:rPr lang="zh-CN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嘀</a:t>
            </a:r>
            <a:r>
              <a:rPr lang="zh-CN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（</a:t>
            </a:r>
            <a:r>
              <a:rPr lang="en-US" altLang="zh-CN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dī</a:t>
            </a:r>
            <a:r>
              <a:rPr lang="zh-CN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）</a:t>
            </a:r>
            <a:r>
              <a:rPr lang="en-US" altLang="zh-CN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”</a:t>
            </a:r>
            <a:r>
              <a:rPr lang="zh-CN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的响，屏幕上会有一个小喇叭的图案在闪动。</a:t>
            </a:r>
            <a:endParaRPr lang="zh-CN" altLang="en-US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778448" y="1924912"/>
            <a:ext cx="2079101" cy="1272213"/>
            <a:chOff x="5213810" y="4721826"/>
            <a:chExt cx="2079101" cy="1272213"/>
          </a:xfrm>
        </p:grpSpPr>
        <p:sp>
          <p:nvSpPr>
            <p:cNvPr id="26" name="任意多边形 25"/>
            <p:cNvSpPr/>
            <p:nvPr/>
          </p:nvSpPr>
          <p:spPr>
            <a:xfrm>
              <a:off x="5213810" y="4721826"/>
              <a:ext cx="2079101" cy="1272213"/>
            </a:xfrm>
            <a:custGeom>
              <a:avLst/>
              <a:gdLst>
                <a:gd name="connsiteX0" fmla="*/ 1610751 w 2954216"/>
                <a:gd name="connsiteY0" fmla="*/ 0 h 1807700"/>
                <a:gd name="connsiteX1" fmla="*/ 2504050 w 2954216"/>
                <a:gd name="connsiteY1" fmla="*/ 893299 h 1807700"/>
                <a:gd name="connsiteX2" fmla="*/ 2504050 w 2954216"/>
                <a:gd name="connsiteY2" fmla="*/ 893300 h 1807700"/>
                <a:gd name="connsiteX3" fmla="*/ 2534525 w 2954216"/>
                <a:gd name="connsiteY3" fmla="*/ 893300 h 1807700"/>
                <a:gd name="connsiteX4" fmla="*/ 2954216 w 2954216"/>
                <a:gd name="connsiteY4" fmla="*/ 1312991 h 1807700"/>
                <a:gd name="connsiteX5" fmla="*/ 2954216 w 2954216"/>
                <a:gd name="connsiteY5" fmla="*/ 1388009 h 1807700"/>
                <a:gd name="connsiteX6" fmla="*/ 2534525 w 2954216"/>
                <a:gd name="connsiteY6" fmla="*/ 1807700 h 1807700"/>
                <a:gd name="connsiteX7" fmla="*/ 419691 w 2954216"/>
                <a:gd name="connsiteY7" fmla="*/ 1807700 h 1807700"/>
                <a:gd name="connsiteX8" fmla="*/ 0 w 2954216"/>
                <a:gd name="connsiteY8" fmla="*/ 1388009 h 1807700"/>
                <a:gd name="connsiteX9" fmla="*/ 0 w 2954216"/>
                <a:gd name="connsiteY9" fmla="*/ 1312991 h 1807700"/>
                <a:gd name="connsiteX10" fmla="*/ 335109 w 2954216"/>
                <a:gd name="connsiteY10" fmla="*/ 901827 h 1807700"/>
                <a:gd name="connsiteX11" fmla="*/ 339261 w 2954216"/>
                <a:gd name="connsiteY11" fmla="*/ 901408 h 1807700"/>
                <a:gd name="connsiteX12" fmla="*/ 337624 w 2954216"/>
                <a:gd name="connsiteY12" fmla="*/ 893300 h 1807700"/>
                <a:gd name="connsiteX13" fmla="*/ 604911 w 2954216"/>
                <a:gd name="connsiteY13" fmla="*/ 626013 h 1807700"/>
                <a:gd name="connsiteX14" fmla="*/ 708952 w 2954216"/>
                <a:gd name="connsiteY14" fmla="*/ 647018 h 1807700"/>
                <a:gd name="connsiteX15" fmla="*/ 749358 w 2954216"/>
                <a:gd name="connsiteY15" fmla="*/ 668950 h 1807700"/>
                <a:gd name="connsiteX16" fmla="*/ 787652 w 2954216"/>
                <a:gd name="connsiteY16" fmla="*/ 545587 h 1807700"/>
                <a:gd name="connsiteX17" fmla="*/ 1610751 w 2954216"/>
                <a:gd name="connsiteY17" fmla="*/ 0 h 180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54216" h="1807700">
                  <a:moveTo>
                    <a:pt x="1610751" y="0"/>
                  </a:moveTo>
                  <a:cubicBezTo>
                    <a:pt x="2104106" y="0"/>
                    <a:pt x="2504050" y="399944"/>
                    <a:pt x="2504050" y="893299"/>
                  </a:cubicBezTo>
                  <a:lnTo>
                    <a:pt x="2504050" y="893300"/>
                  </a:lnTo>
                  <a:lnTo>
                    <a:pt x="2534525" y="893300"/>
                  </a:lnTo>
                  <a:cubicBezTo>
                    <a:pt x="2766314" y="893300"/>
                    <a:pt x="2954216" y="1081202"/>
                    <a:pt x="2954216" y="1312991"/>
                  </a:cubicBezTo>
                  <a:lnTo>
                    <a:pt x="2954216" y="1388009"/>
                  </a:lnTo>
                  <a:cubicBezTo>
                    <a:pt x="2954216" y="1619798"/>
                    <a:pt x="2766314" y="1807700"/>
                    <a:pt x="2534525" y="1807700"/>
                  </a:cubicBezTo>
                  <a:lnTo>
                    <a:pt x="419691" y="1807700"/>
                  </a:lnTo>
                  <a:cubicBezTo>
                    <a:pt x="187902" y="1807700"/>
                    <a:pt x="0" y="1619798"/>
                    <a:pt x="0" y="1388009"/>
                  </a:cubicBezTo>
                  <a:lnTo>
                    <a:pt x="0" y="1312991"/>
                  </a:lnTo>
                  <a:cubicBezTo>
                    <a:pt x="0" y="1110176"/>
                    <a:pt x="143863" y="940961"/>
                    <a:pt x="335109" y="901827"/>
                  </a:cubicBezTo>
                  <a:lnTo>
                    <a:pt x="339261" y="901408"/>
                  </a:lnTo>
                  <a:lnTo>
                    <a:pt x="337624" y="893300"/>
                  </a:lnTo>
                  <a:cubicBezTo>
                    <a:pt x="337624" y="745681"/>
                    <a:pt x="457292" y="626013"/>
                    <a:pt x="604911" y="626013"/>
                  </a:cubicBezTo>
                  <a:cubicBezTo>
                    <a:pt x="641816" y="626013"/>
                    <a:pt x="676974" y="633492"/>
                    <a:pt x="708952" y="647018"/>
                  </a:cubicBezTo>
                  <a:lnTo>
                    <a:pt x="749358" y="668950"/>
                  </a:lnTo>
                  <a:lnTo>
                    <a:pt x="787652" y="545587"/>
                  </a:lnTo>
                  <a:cubicBezTo>
                    <a:pt x="923262" y="224968"/>
                    <a:pt x="1240735" y="0"/>
                    <a:pt x="16107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5450903" y="5206160"/>
              <a:ext cx="1605280" cy="521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r>
                <a:rPr lang="zh-CN" altLang="en-US" sz="2800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</a:rPr>
                <a:t>学习目标</a:t>
              </a:r>
              <a:endParaRPr lang="zh-CN" altLang="en-US" sz="28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</p:grpSp>
      <p:pic>
        <p:nvPicPr>
          <p:cNvPr id="9" name="图片 8" descr="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31950" y="122555"/>
            <a:ext cx="1225550" cy="75946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4540" y="1112520"/>
            <a:ext cx="4608195" cy="35775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 dir="lu"/>
      </p:transition>
    </mc:Choice>
    <mc:Fallback>
      <p:transition spd="slow">
        <p:cover dir="lu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1736266" y="3196784"/>
            <a:ext cx="724486" cy="372379"/>
            <a:chOff x="560275" y="3576314"/>
            <a:chExt cx="1198188" cy="615858"/>
          </a:xfrm>
        </p:grpSpPr>
        <p:sp>
          <p:nvSpPr>
            <p:cNvPr id="33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>
              <a:off x="890708" y="3576314"/>
              <a:ext cx="675249" cy="61585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638251" y="688905"/>
            <a:ext cx="111506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Part 2</a:t>
            </a:r>
            <a:endParaRPr lang="en-US" sz="28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5565" y="45085"/>
            <a:ext cx="1004252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</a:t>
            </a:r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micro:bit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入门视频教程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800" u="sng">
                <a:latin typeface="icomoon" charset="0"/>
                <a:ea typeface="Yu Gothic UI Semibold" panose="020B0700000000000000" charset="-128"/>
              </a:rPr>
              <a:t>                                </a:t>
            </a:r>
            <a:endParaRPr lang="zh-CN" altLang="en-US" sz="2800" u="sng">
              <a:latin typeface="icomoon" charset="0"/>
              <a:ea typeface="Yu Gothic UI Semibold" panose="020B0700000000000000" charset="-128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0" y="5854700"/>
            <a:ext cx="12192000" cy="1003300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亚博智能     </a:t>
            </a:r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micro:bit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视频教程</a:t>
            </a:r>
            <a:endParaRPr lang="zh-CN" altLang="en-US" sz="2800"/>
          </a:p>
        </p:txBody>
      </p:sp>
      <p:sp>
        <p:nvSpPr>
          <p:cNvPr id="19" name="文本框 18"/>
          <p:cNvSpPr txBox="1"/>
          <p:nvPr/>
        </p:nvSpPr>
        <p:spPr>
          <a:xfrm>
            <a:off x="3037572" y="1290888"/>
            <a:ext cx="2316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4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大家需要准备：</a:t>
            </a:r>
            <a:endParaRPr lang="zh-CN" altLang="en-US" sz="24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246880" y="1707515"/>
            <a:ext cx="558355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●  Micro:bit</a:t>
            </a:r>
            <a:r>
              <a:rPr lang="zh-CN" altLang="en-US" sz="24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主板</a:t>
            </a:r>
            <a:r>
              <a:rPr lang="en-US" altLang="zh-CN" sz="24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*1</a:t>
            </a:r>
            <a:endParaRPr lang="en-US" altLang="zh-CN" sz="24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  <a:p>
            <a:r>
              <a:rPr lang="en-US" altLang="zh-CN" sz="24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●  Micro:bit</a:t>
            </a:r>
            <a:r>
              <a:rPr lang="zh-CN" altLang="en-US" sz="24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扩展板</a:t>
            </a:r>
            <a:r>
              <a:rPr lang="en-US" altLang="zh-CN" sz="24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*1</a:t>
            </a:r>
            <a:endParaRPr lang="en-US" altLang="zh-CN" sz="24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  <a:sym typeface="+mn-ea"/>
            </a:endParaRPr>
          </a:p>
          <a:p>
            <a:r>
              <a:rPr lang="en-US" altLang="zh-CN" sz="24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●  </a:t>
            </a:r>
            <a:r>
              <a:rPr lang="zh-CN" altLang="en-US" sz="24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杜邦线公对公</a:t>
            </a:r>
            <a:r>
              <a:rPr lang="en-US" altLang="zh-CN" sz="24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*2</a:t>
            </a:r>
            <a:endParaRPr lang="en-US" altLang="zh-CN" sz="24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  <a:p>
            <a:r>
              <a:rPr lang="en-US" altLang="zh-CN" sz="24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●  USB</a:t>
            </a:r>
            <a:r>
              <a:rPr lang="zh-CN" altLang="en-US" sz="24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数据线</a:t>
            </a:r>
            <a:r>
              <a:rPr lang="en-US" altLang="zh-CN" sz="24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*1</a:t>
            </a:r>
            <a:endParaRPr lang="en-US" altLang="zh-CN" sz="24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  <a:p>
            <a:r>
              <a:rPr lang="en-US" altLang="zh-CN" sz="24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●  </a:t>
            </a:r>
            <a:r>
              <a:rPr lang="zh-CN" altLang="en-US" sz="24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有源</a:t>
            </a:r>
            <a:r>
              <a:rPr lang="zh-CN" altLang="zh-CN" sz="24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蜂鸣器</a:t>
            </a:r>
            <a:r>
              <a:rPr lang="en-US" altLang="zh-CN" sz="24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*1</a:t>
            </a:r>
            <a:endParaRPr lang="en-US" altLang="zh-CN" sz="24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  <a:p>
            <a:r>
              <a:rPr lang="en-US" altLang="zh-CN" sz="24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●  </a:t>
            </a:r>
            <a:r>
              <a:rPr lang="zh-CN" altLang="en-US" sz="24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一台可以上网的电脑</a:t>
            </a:r>
            <a:endParaRPr lang="zh-CN" altLang="en-US" sz="24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848977" y="4122353"/>
            <a:ext cx="8798560" cy="13836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2400" dirty="0">
                <a:solidFill>
                  <a:schemeClr val="accent5">
                    <a:lumMod val="75000"/>
                  </a:schemeClr>
                </a:solidFill>
                <a:latin typeface="微软雅黑 Light" panose="020B0502040204020203" charset="-122"/>
                <a:ea typeface="微软雅黑 Light" panose="020B0502040204020203" charset="-122"/>
              </a:rPr>
              <a:t>       </a:t>
            </a:r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然后将</a:t>
            </a:r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m</a:t>
            </a:r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icro:bit</a:t>
            </a:r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通过</a:t>
            </a:r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USB</a:t>
            </a:r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连接电脑，电脑会弹出一个</a:t>
            </a:r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U</a:t>
            </a:r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盘，点击</a:t>
            </a:r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U</a:t>
            </a:r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盘里</a:t>
            </a:r>
            <a:endParaRPr lang="zh-CN" altLang="en-US" sz="20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  <a:p>
            <a:pPr algn="l"/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的网址进入</a:t>
            </a:r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编</a:t>
            </a:r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(biān)</a:t>
            </a:r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程</a:t>
            </a:r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(chéng)</a:t>
            </a:r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界面</a:t>
            </a:r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然后点击添加软件包，将亚博软件包网址：</a:t>
            </a:r>
            <a:endParaRPr lang="zh-CN" altLang="en-US" sz="20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  <a:p>
            <a:pPr algn="l"/>
            <a:r>
              <a:rPr lang="zh-CN" altLang="en-US" sz="2000" dirty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https://github.com/lzty634158/yahboom_mbit</a:t>
            </a:r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复制到输入栏，点击确认添加软</a:t>
            </a:r>
            <a:endParaRPr lang="zh-CN" altLang="en-US" sz="20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  <a:sym typeface="+mn-ea"/>
            </a:endParaRPr>
          </a:p>
          <a:p>
            <a:pPr algn="l"/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件包，之后就能使用亚博软件包的积木块儿啦</a:t>
            </a:r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~</a:t>
            </a:r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。</a:t>
            </a:r>
            <a:endParaRPr lang="zh-CN" altLang="en-US" sz="20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638113" y="2002382"/>
            <a:ext cx="2079101" cy="1272213"/>
            <a:chOff x="5213810" y="4799296"/>
            <a:chExt cx="2079101" cy="1272213"/>
          </a:xfrm>
        </p:grpSpPr>
        <p:sp>
          <p:nvSpPr>
            <p:cNvPr id="26" name="任意多边形 25"/>
            <p:cNvSpPr/>
            <p:nvPr/>
          </p:nvSpPr>
          <p:spPr>
            <a:xfrm>
              <a:off x="5213810" y="4799296"/>
              <a:ext cx="2079101" cy="1272213"/>
            </a:xfrm>
            <a:custGeom>
              <a:avLst/>
              <a:gdLst>
                <a:gd name="connsiteX0" fmla="*/ 1610751 w 2954216"/>
                <a:gd name="connsiteY0" fmla="*/ 0 h 1807700"/>
                <a:gd name="connsiteX1" fmla="*/ 2504050 w 2954216"/>
                <a:gd name="connsiteY1" fmla="*/ 893299 h 1807700"/>
                <a:gd name="connsiteX2" fmla="*/ 2504050 w 2954216"/>
                <a:gd name="connsiteY2" fmla="*/ 893300 h 1807700"/>
                <a:gd name="connsiteX3" fmla="*/ 2534525 w 2954216"/>
                <a:gd name="connsiteY3" fmla="*/ 893300 h 1807700"/>
                <a:gd name="connsiteX4" fmla="*/ 2954216 w 2954216"/>
                <a:gd name="connsiteY4" fmla="*/ 1312991 h 1807700"/>
                <a:gd name="connsiteX5" fmla="*/ 2954216 w 2954216"/>
                <a:gd name="connsiteY5" fmla="*/ 1388009 h 1807700"/>
                <a:gd name="connsiteX6" fmla="*/ 2534525 w 2954216"/>
                <a:gd name="connsiteY6" fmla="*/ 1807700 h 1807700"/>
                <a:gd name="connsiteX7" fmla="*/ 419691 w 2954216"/>
                <a:gd name="connsiteY7" fmla="*/ 1807700 h 1807700"/>
                <a:gd name="connsiteX8" fmla="*/ 0 w 2954216"/>
                <a:gd name="connsiteY8" fmla="*/ 1388009 h 1807700"/>
                <a:gd name="connsiteX9" fmla="*/ 0 w 2954216"/>
                <a:gd name="connsiteY9" fmla="*/ 1312991 h 1807700"/>
                <a:gd name="connsiteX10" fmla="*/ 335109 w 2954216"/>
                <a:gd name="connsiteY10" fmla="*/ 901827 h 1807700"/>
                <a:gd name="connsiteX11" fmla="*/ 339261 w 2954216"/>
                <a:gd name="connsiteY11" fmla="*/ 901408 h 1807700"/>
                <a:gd name="connsiteX12" fmla="*/ 337624 w 2954216"/>
                <a:gd name="connsiteY12" fmla="*/ 893300 h 1807700"/>
                <a:gd name="connsiteX13" fmla="*/ 604911 w 2954216"/>
                <a:gd name="connsiteY13" fmla="*/ 626013 h 1807700"/>
                <a:gd name="connsiteX14" fmla="*/ 708952 w 2954216"/>
                <a:gd name="connsiteY14" fmla="*/ 647018 h 1807700"/>
                <a:gd name="connsiteX15" fmla="*/ 749358 w 2954216"/>
                <a:gd name="connsiteY15" fmla="*/ 668950 h 1807700"/>
                <a:gd name="connsiteX16" fmla="*/ 787652 w 2954216"/>
                <a:gd name="connsiteY16" fmla="*/ 545587 h 1807700"/>
                <a:gd name="connsiteX17" fmla="*/ 1610751 w 2954216"/>
                <a:gd name="connsiteY17" fmla="*/ 0 h 180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54216" h="1807700">
                  <a:moveTo>
                    <a:pt x="1610751" y="0"/>
                  </a:moveTo>
                  <a:cubicBezTo>
                    <a:pt x="2104106" y="0"/>
                    <a:pt x="2504050" y="399944"/>
                    <a:pt x="2504050" y="893299"/>
                  </a:cubicBezTo>
                  <a:lnTo>
                    <a:pt x="2504050" y="893300"/>
                  </a:lnTo>
                  <a:lnTo>
                    <a:pt x="2534525" y="893300"/>
                  </a:lnTo>
                  <a:cubicBezTo>
                    <a:pt x="2766314" y="893300"/>
                    <a:pt x="2954216" y="1081202"/>
                    <a:pt x="2954216" y="1312991"/>
                  </a:cubicBezTo>
                  <a:lnTo>
                    <a:pt x="2954216" y="1388009"/>
                  </a:lnTo>
                  <a:cubicBezTo>
                    <a:pt x="2954216" y="1619798"/>
                    <a:pt x="2766314" y="1807700"/>
                    <a:pt x="2534525" y="1807700"/>
                  </a:cubicBezTo>
                  <a:lnTo>
                    <a:pt x="419691" y="1807700"/>
                  </a:lnTo>
                  <a:cubicBezTo>
                    <a:pt x="187902" y="1807700"/>
                    <a:pt x="0" y="1619798"/>
                    <a:pt x="0" y="1388009"/>
                  </a:cubicBezTo>
                  <a:lnTo>
                    <a:pt x="0" y="1312991"/>
                  </a:lnTo>
                  <a:cubicBezTo>
                    <a:pt x="0" y="1110176"/>
                    <a:pt x="143863" y="940961"/>
                    <a:pt x="335109" y="901827"/>
                  </a:cubicBezTo>
                  <a:lnTo>
                    <a:pt x="339261" y="901408"/>
                  </a:lnTo>
                  <a:lnTo>
                    <a:pt x="337624" y="893300"/>
                  </a:lnTo>
                  <a:cubicBezTo>
                    <a:pt x="337624" y="745681"/>
                    <a:pt x="457292" y="626013"/>
                    <a:pt x="604911" y="626013"/>
                  </a:cubicBezTo>
                  <a:cubicBezTo>
                    <a:pt x="641816" y="626013"/>
                    <a:pt x="676974" y="633492"/>
                    <a:pt x="708952" y="647018"/>
                  </a:cubicBezTo>
                  <a:lnTo>
                    <a:pt x="749358" y="668950"/>
                  </a:lnTo>
                  <a:lnTo>
                    <a:pt x="787652" y="545587"/>
                  </a:lnTo>
                  <a:cubicBezTo>
                    <a:pt x="923262" y="224968"/>
                    <a:pt x="1240735" y="0"/>
                    <a:pt x="16107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5476303" y="5520485"/>
              <a:ext cx="1605280" cy="521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</a:rPr>
                <a:t>课前准备</a:t>
              </a:r>
              <a:endParaRPr lang="zh-CN" altLang="en-US" sz="28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</p:grpSp>
      <p:pic>
        <p:nvPicPr>
          <p:cNvPr id="4" name="图片 3" descr="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56385" y="45085"/>
            <a:ext cx="1292860" cy="8013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zoom/>
      </p:transition>
    </mc:Choice>
    <mc:Fallback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1736266" y="3196784"/>
            <a:ext cx="724486" cy="372379"/>
            <a:chOff x="560275" y="3576314"/>
            <a:chExt cx="1198188" cy="615858"/>
          </a:xfrm>
        </p:grpSpPr>
        <p:sp>
          <p:nvSpPr>
            <p:cNvPr id="33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>
              <a:off x="890708" y="3576314"/>
              <a:ext cx="675249" cy="61585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638251" y="688905"/>
            <a:ext cx="109982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Part 3</a:t>
            </a:r>
            <a:endParaRPr lang="en-US" sz="28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5565" y="45085"/>
            <a:ext cx="1004252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</a:t>
            </a:r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micro:bit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入门视频教程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800" u="sng">
                <a:latin typeface="icomoon" charset="0"/>
                <a:ea typeface="Yu Gothic UI Semibold" panose="020B0700000000000000" charset="-128"/>
              </a:rPr>
              <a:t>                                </a:t>
            </a:r>
            <a:endParaRPr lang="zh-CN" altLang="en-US" sz="2800" u="sng">
              <a:latin typeface="icomoon" charset="0"/>
              <a:ea typeface="Yu Gothic UI Semibold" panose="020B0700000000000000" charset="-128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0" y="5854700"/>
            <a:ext cx="12192000" cy="1003300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亚博智能     </a:t>
            </a:r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micro:bit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视频教程</a:t>
            </a:r>
            <a:endParaRPr lang="zh-CN" altLang="en-US" sz="2800"/>
          </a:p>
        </p:txBody>
      </p:sp>
      <p:grpSp>
        <p:nvGrpSpPr>
          <p:cNvPr id="25" name="组合 24"/>
          <p:cNvGrpSpPr/>
          <p:nvPr/>
        </p:nvGrpSpPr>
        <p:grpSpPr>
          <a:xfrm>
            <a:off x="638113" y="2002382"/>
            <a:ext cx="2079101" cy="1272213"/>
            <a:chOff x="5213810" y="4799296"/>
            <a:chExt cx="2079101" cy="1272213"/>
          </a:xfrm>
        </p:grpSpPr>
        <p:sp>
          <p:nvSpPr>
            <p:cNvPr id="26" name="任意多边形 25"/>
            <p:cNvSpPr/>
            <p:nvPr/>
          </p:nvSpPr>
          <p:spPr>
            <a:xfrm>
              <a:off x="5213810" y="4799296"/>
              <a:ext cx="2079101" cy="1272213"/>
            </a:xfrm>
            <a:custGeom>
              <a:avLst/>
              <a:gdLst>
                <a:gd name="connsiteX0" fmla="*/ 1610751 w 2954216"/>
                <a:gd name="connsiteY0" fmla="*/ 0 h 1807700"/>
                <a:gd name="connsiteX1" fmla="*/ 2504050 w 2954216"/>
                <a:gd name="connsiteY1" fmla="*/ 893299 h 1807700"/>
                <a:gd name="connsiteX2" fmla="*/ 2504050 w 2954216"/>
                <a:gd name="connsiteY2" fmla="*/ 893300 h 1807700"/>
                <a:gd name="connsiteX3" fmla="*/ 2534525 w 2954216"/>
                <a:gd name="connsiteY3" fmla="*/ 893300 h 1807700"/>
                <a:gd name="connsiteX4" fmla="*/ 2954216 w 2954216"/>
                <a:gd name="connsiteY4" fmla="*/ 1312991 h 1807700"/>
                <a:gd name="connsiteX5" fmla="*/ 2954216 w 2954216"/>
                <a:gd name="connsiteY5" fmla="*/ 1388009 h 1807700"/>
                <a:gd name="connsiteX6" fmla="*/ 2534525 w 2954216"/>
                <a:gd name="connsiteY6" fmla="*/ 1807700 h 1807700"/>
                <a:gd name="connsiteX7" fmla="*/ 419691 w 2954216"/>
                <a:gd name="connsiteY7" fmla="*/ 1807700 h 1807700"/>
                <a:gd name="connsiteX8" fmla="*/ 0 w 2954216"/>
                <a:gd name="connsiteY8" fmla="*/ 1388009 h 1807700"/>
                <a:gd name="connsiteX9" fmla="*/ 0 w 2954216"/>
                <a:gd name="connsiteY9" fmla="*/ 1312991 h 1807700"/>
                <a:gd name="connsiteX10" fmla="*/ 335109 w 2954216"/>
                <a:gd name="connsiteY10" fmla="*/ 901827 h 1807700"/>
                <a:gd name="connsiteX11" fmla="*/ 339261 w 2954216"/>
                <a:gd name="connsiteY11" fmla="*/ 901408 h 1807700"/>
                <a:gd name="connsiteX12" fmla="*/ 337624 w 2954216"/>
                <a:gd name="connsiteY12" fmla="*/ 893300 h 1807700"/>
                <a:gd name="connsiteX13" fmla="*/ 604911 w 2954216"/>
                <a:gd name="connsiteY13" fmla="*/ 626013 h 1807700"/>
                <a:gd name="connsiteX14" fmla="*/ 708952 w 2954216"/>
                <a:gd name="connsiteY14" fmla="*/ 647018 h 1807700"/>
                <a:gd name="connsiteX15" fmla="*/ 749358 w 2954216"/>
                <a:gd name="connsiteY15" fmla="*/ 668950 h 1807700"/>
                <a:gd name="connsiteX16" fmla="*/ 787652 w 2954216"/>
                <a:gd name="connsiteY16" fmla="*/ 545587 h 1807700"/>
                <a:gd name="connsiteX17" fmla="*/ 1610751 w 2954216"/>
                <a:gd name="connsiteY17" fmla="*/ 0 h 180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54216" h="1807700">
                  <a:moveTo>
                    <a:pt x="1610751" y="0"/>
                  </a:moveTo>
                  <a:cubicBezTo>
                    <a:pt x="2104106" y="0"/>
                    <a:pt x="2504050" y="399944"/>
                    <a:pt x="2504050" y="893299"/>
                  </a:cubicBezTo>
                  <a:lnTo>
                    <a:pt x="2504050" y="893300"/>
                  </a:lnTo>
                  <a:lnTo>
                    <a:pt x="2534525" y="893300"/>
                  </a:lnTo>
                  <a:cubicBezTo>
                    <a:pt x="2766314" y="893300"/>
                    <a:pt x="2954216" y="1081202"/>
                    <a:pt x="2954216" y="1312991"/>
                  </a:cubicBezTo>
                  <a:lnTo>
                    <a:pt x="2954216" y="1388009"/>
                  </a:lnTo>
                  <a:cubicBezTo>
                    <a:pt x="2954216" y="1619798"/>
                    <a:pt x="2766314" y="1807700"/>
                    <a:pt x="2534525" y="1807700"/>
                  </a:cubicBezTo>
                  <a:lnTo>
                    <a:pt x="419691" y="1807700"/>
                  </a:lnTo>
                  <a:cubicBezTo>
                    <a:pt x="187902" y="1807700"/>
                    <a:pt x="0" y="1619798"/>
                    <a:pt x="0" y="1388009"/>
                  </a:cubicBezTo>
                  <a:lnTo>
                    <a:pt x="0" y="1312991"/>
                  </a:lnTo>
                  <a:cubicBezTo>
                    <a:pt x="0" y="1110176"/>
                    <a:pt x="143863" y="940961"/>
                    <a:pt x="335109" y="901827"/>
                  </a:cubicBezTo>
                  <a:lnTo>
                    <a:pt x="339261" y="901408"/>
                  </a:lnTo>
                  <a:lnTo>
                    <a:pt x="337624" y="893300"/>
                  </a:lnTo>
                  <a:cubicBezTo>
                    <a:pt x="337624" y="745681"/>
                    <a:pt x="457292" y="626013"/>
                    <a:pt x="604911" y="626013"/>
                  </a:cubicBezTo>
                  <a:cubicBezTo>
                    <a:pt x="641816" y="626013"/>
                    <a:pt x="676974" y="633492"/>
                    <a:pt x="708952" y="647018"/>
                  </a:cubicBezTo>
                  <a:lnTo>
                    <a:pt x="749358" y="668950"/>
                  </a:lnTo>
                  <a:lnTo>
                    <a:pt x="787652" y="545587"/>
                  </a:lnTo>
                  <a:cubicBezTo>
                    <a:pt x="923262" y="224968"/>
                    <a:pt x="1240735" y="0"/>
                    <a:pt x="16107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5476303" y="5520485"/>
              <a:ext cx="1605280" cy="521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</a:rPr>
                <a:t>动手接线</a:t>
              </a:r>
              <a:endParaRPr lang="zh-CN" altLang="en-US" sz="28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</p:grpSp>
      <p:pic>
        <p:nvPicPr>
          <p:cNvPr id="4" name="图片 3" descr="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80515" y="120650"/>
            <a:ext cx="1119505" cy="69405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7531735" y="1614170"/>
            <a:ext cx="4105910" cy="316928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zh-CN" altLang="en-US" sz="2000">
                <a:solidFill>
                  <a:schemeClr val="accent1"/>
                </a:solidFill>
                <a:effectLst/>
                <a:latin typeface="方正少儿_GBK" panose="02000000000000000000" charset="-122"/>
                <a:ea typeface="方正少儿_GBK" panose="02000000000000000000" charset="-122"/>
              </a:rPr>
              <a:t>小朋友们需要动动自己的小手指，</a:t>
            </a:r>
            <a:endParaRPr lang="zh-CN" altLang="en-US" sz="2000">
              <a:solidFill>
                <a:schemeClr val="accent1"/>
              </a:solidFill>
              <a:effectLst/>
              <a:latin typeface="方正少儿_GBK" panose="02000000000000000000" charset="-122"/>
              <a:ea typeface="方正少儿_GBK" panose="02000000000000000000" charset="-122"/>
            </a:endParaRPr>
          </a:p>
          <a:p>
            <a:pPr algn="ctr"/>
            <a:r>
              <a:rPr lang="zh-CN" altLang="en-US" sz="2000">
                <a:solidFill>
                  <a:schemeClr val="accent1"/>
                </a:solidFill>
                <a:effectLst/>
                <a:latin typeface="方正少儿_GBK" panose="02000000000000000000" charset="-122"/>
                <a:ea typeface="方正少儿_GBK" panose="02000000000000000000" charset="-122"/>
              </a:rPr>
              <a:t>用杜邦线</a:t>
            </a:r>
            <a:r>
              <a:rPr lang="zh-CN" altLang="en-US" sz="2000">
                <a:solidFill>
                  <a:srgbClr val="CD2902"/>
                </a:solidFill>
                <a:effectLst/>
                <a:latin typeface="方正少儿_GBK" panose="02000000000000000000" charset="-122"/>
                <a:ea typeface="方正少儿_GBK" panose="02000000000000000000" charset="-122"/>
              </a:rPr>
              <a:t>将</a:t>
            </a:r>
            <a:r>
              <a:rPr lang="en-US" altLang="zh-CN" sz="2000">
                <a:solidFill>
                  <a:srgbClr val="CD2902"/>
                </a:solidFill>
                <a:effectLst/>
                <a:latin typeface="方正少儿_GBK" panose="02000000000000000000" charset="-122"/>
                <a:ea typeface="方正少儿_GBK" panose="02000000000000000000" charset="-122"/>
              </a:rPr>
              <a:t>micro:bit</a:t>
            </a:r>
            <a:r>
              <a:rPr lang="zh-CN" altLang="en-US" sz="2000">
                <a:solidFill>
                  <a:srgbClr val="CD2902"/>
                </a:solidFill>
                <a:effectLst/>
                <a:latin typeface="方正少儿_GBK" panose="02000000000000000000" charset="-122"/>
                <a:ea typeface="方正少儿_GBK" panose="02000000000000000000" charset="-122"/>
              </a:rPr>
              <a:t>扩展板上面的</a:t>
            </a:r>
            <a:endParaRPr lang="zh-CN" altLang="en-US" sz="2000">
              <a:solidFill>
                <a:srgbClr val="CD2902"/>
              </a:solidFill>
              <a:effectLst/>
              <a:latin typeface="方正少儿_GBK" panose="02000000000000000000" charset="-122"/>
              <a:ea typeface="方正少儿_GBK" panose="02000000000000000000" charset="-122"/>
            </a:endParaRPr>
          </a:p>
          <a:p>
            <a:pPr algn="ctr"/>
            <a:r>
              <a:rPr lang="en-US" altLang="zh-CN" sz="2000">
                <a:solidFill>
                  <a:srgbClr val="CD2902"/>
                </a:solidFill>
                <a:effectLst/>
                <a:latin typeface="方正少儿_GBK" panose="02000000000000000000" charset="-122"/>
                <a:ea typeface="方正少儿_GBK" panose="02000000000000000000" charset="-122"/>
              </a:rPr>
              <a:t>P0</a:t>
            </a:r>
            <a:r>
              <a:rPr lang="zh-CN" altLang="en-US" sz="2000">
                <a:solidFill>
                  <a:srgbClr val="CD2902"/>
                </a:solidFill>
                <a:effectLst/>
                <a:latin typeface="方正少儿_GBK" panose="02000000000000000000" charset="-122"/>
                <a:ea typeface="方正少儿_GBK" panose="02000000000000000000" charset="-122"/>
              </a:rPr>
              <a:t>引脚和蜂鸣器的正极连接起来</a:t>
            </a:r>
            <a:r>
              <a:rPr lang="zh-CN" altLang="en-US" sz="2000">
                <a:solidFill>
                  <a:srgbClr val="7030A0"/>
                </a:solidFill>
                <a:effectLst/>
                <a:latin typeface="方正少儿_GBK" panose="02000000000000000000" charset="-122"/>
                <a:ea typeface="方正少儿_GBK" panose="02000000000000000000" charset="-122"/>
              </a:rPr>
              <a:t>，</a:t>
            </a:r>
            <a:endParaRPr lang="zh-CN" altLang="en-US" sz="2000">
              <a:solidFill>
                <a:srgbClr val="7030A0"/>
              </a:solidFill>
              <a:effectLst/>
              <a:latin typeface="方正少儿_GBK" panose="02000000000000000000" charset="-122"/>
              <a:ea typeface="方正少儿_GBK" panose="02000000000000000000" charset="-122"/>
            </a:endParaRPr>
          </a:p>
          <a:p>
            <a:pPr algn="l"/>
            <a:r>
              <a:rPr lang="zh-CN" altLang="en-US" sz="2000">
                <a:solidFill>
                  <a:srgbClr val="00B050"/>
                </a:solidFill>
                <a:effectLst/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将</a:t>
            </a:r>
            <a:r>
              <a:rPr lang="en-US" altLang="zh-CN" sz="2000">
                <a:solidFill>
                  <a:srgbClr val="00B050"/>
                </a:solidFill>
                <a:effectLst/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micro:bit</a:t>
            </a:r>
            <a:r>
              <a:rPr lang="zh-CN" altLang="en-US" sz="2000">
                <a:solidFill>
                  <a:srgbClr val="00B050"/>
                </a:solidFill>
                <a:effectLst/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扩展板上面的</a:t>
            </a:r>
            <a:r>
              <a:rPr lang="en-US" altLang="zh-CN" sz="2000">
                <a:solidFill>
                  <a:srgbClr val="00B050"/>
                </a:solidFill>
                <a:effectLst/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GND</a:t>
            </a:r>
            <a:r>
              <a:rPr lang="zh-CN" altLang="en-US" sz="2000">
                <a:solidFill>
                  <a:srgbClr val="00B050"/>
                </a:solidFill>
                <a:effectLst/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引脚</a:t>
            </a:r>
            <a:endParaRPr lang="zh-CN" altLang="en-US" sz="2000">
              <a:solidFill>
                <a:srgbClr val="00B050"/>
              </a:solidFill>
              <a:effectLst/>
              <a:latin typeface="方正少儿_GBK" panose="02000000000000000000" charset="-122"/>
              <a:ea typeface="方正少儿_GBK" panose="02000000000000000000" charset="-122"/>
              <a:sym typeface="+mn-ea"/>
            </a:endParaRPr>
          </a:p>
          <a:p>
            <a:pPr algn="l"/>
            <a:r>
              <a:rPr lang="zh-CN" altLang="en-US" sz="2000">
                <a:solidFill>
                  <a:srgbClr val="00B050"/>
                </a:solidFill>
                <a:effectLst/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和蜂鸣器的负极连接起来。</a:t>
            </a:r>
            <a:endParaRPr lang="zh-CN" altLang="en-US" sz="2000">
              <a:solidFill>
                <a:srgbClr val="00B050"/>
              </a:solidFill>
              <a:effectLst/>
              <a:latin typeface="方正少儿_GBK" panose="02000000000000000000" charset="-122"/>
              <a:ea typeface="方正少儿_GBK" panose="02000000000000000000" charset="-122"/>
              <a:sym typeface="+mn-ea"/>
            </a:endParaRPr>
          </a:p>
          <a:p>
            <a:pPr algn="l"/>
            <a:endParaRPr lang="zh-CN" altLang="en-US" sz="2000">
              <a:solidFill>
                <a:srgbClr val="00B050"/>
              </a:solidFill>
              <a:effectLst/>
              <a:latin typeface="方正少儿_GBK" panose="02000000000000000000" charset="-122"/>
              <a:ea typeface="方正少儿_GBK" panose="02000000000000000000" charset="-122"/>
              <a:sym typeface="+mn-ea"/>
            </a:endParaRPr>
          </a:p>
          <a:p>
            <a:pPr algn="l"/>
            <a:r>
              <a:rPr lang="zh-CN" altLang="en-US" sz="2000">
                <a:solidFill>
                  <a:srgbClr val="00B0F0"/>
                </a:solidFill>
                <a:effectLst/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（我们这里的蜂鸣器是插在面包板</a:t>
            </a:r>
            <a:endParaRPr lang="zh-CN" altLang="en-US" sz="2000">
              <a:solidFill>
                <a:srgbClr val="00B0F0"/>
              </a:solidFill>
              <a:effectLst/>
              <a:latin typeface="方正少儿_GBK" panose="02000000000000000000" charset="-122"/>
              <a:ea typeface="方正少儿_GBK" panose="02000000000000000000" charset="-122"/>
              <a:sym typeface="+mn-ea"/>
            </a:endParaRPr>
          </a:p>
          <a:p>
            <a:pPr algn="l"/>
            <a:r>
              <a:rPr lang="zh-CN" altLang="en-US" sz="2000">
                <a:solidFill>
                  <a:srgbClr val="00B0F0"/>
                </a:solidFill>
                <a:effectLst/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上面的，蜂鸣器长引脚是正极，短</a:t>
            </a:r>
            <a:endParaRPr lang="zh-CN" altLang="en-US" sz="2000">
              <a:solidFill>
                <a:srgbClr val="00B0F0"/>
              </a:solidFill>
              <a:effectLst/>
              <a:latin typeface="方正少儿_GBK" panose="02000000000000000000" charset="-122"/>
              <a:ea typeface="方正少儿_GBK" panose="02000000000000000000" charset="-122"/>
              <a:sym typeface="+mn-ea"/>
            </a:endParaRPr>
          </a:p>
          <a:p>
            <a:pPr algn="l"/>
            <a:r>
              <a:rPr lang="zh-CN" altLang="en-US" sz="2000">
                <a:solidFill>
                  <a:srgbClr val="00B0F0"/>
                </a:solidFill>
                <a:effectLst/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引脚是负极，标签纸上</a:t>
            </a:r>
            <a:r>
              <a:rPr lang="en-US" altLang="zh-CN" sz="2000">
                <a:solidFill>
                  <a:srgbClr val="00B0F0"/>
                </a:solidFill>
                <a:effectLst/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“+”</a:t>
            </a:r>
            <a:r>
              <a:rPr lang="zh-CN" altLang="en-US" sz="2000">
                <a:solidFill>
                  <a:srgbClr val="00B0F0"/>
                </a:solidFill>
                <a:effectLst/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对应的</a:t>
            </a:r>
            <a:endParaRPr lang="zh-CN" altLang="en-US" sz="2000">
              <a:solidFill>
                <a:srgbClr val="00B0F0"/>
              </a:solidFill>
              <a:effectLst/>
              <a:latin typeface="方正少儿_GBK" panose="02000000000000000000" charset="-122"/>
              <a:ea typeface="方正少儿_GBK" panose="02000000000000000000" charset="-122"/>
              <a:sym typeface="+mn-ea"/>
            </a:endParaRPr>
          </a:p>
          <a:p>
            <a:pPr algn="l"/>
            <a:r>
              <a:rPr lang="zh-CN" altLang="en-US" sz="2000">
                <a:solidFill>
                  <a:srgbClr val="00B0F0"/>
                </a:solidFill>
                <a:effectLst/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是正极）</a:t>
            </a:r>
            <a:endParaRPr lang="zh-CN" altLang="en-US" sz="2000">
              <a:solidFill>
                <a:srgbClr val="00B0F0"/>
              </a:solidFill>
              <a:effectLst/>
              <a:latin typeface="方正少儿_GBK" panose="02000000000000000000" charset="-122"/>
              <a:ea typeface="方正少儿_GBK" panose="02000000000000000000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1945" y="1465580"/>
            <a:ext cx="4609465" cy="35521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mb/>
      </p:transition>
    </mc:Choice>
    <mc:Fallback>
      <p:transition spd="slow">
        <p:comb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" name="文本框 14"/>
          <p:cNvSpPr txBox="1"/>
          <p:nvPr/>
        </p:nvSpPr>
        <p:spPr>
          <a:xfrm>
            <a:off x="75565" y="45085"/>
            <a:ext cx="1004252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</a:t>
            </a:r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micro:bit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入门视频教程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800" u="sng">
                <a:latin typeface="icomoon" charset="0"/>
                <a:ea typeface="Yu Gothic UI Semibold" panose="020B0700000000000000" charset="-128"/>
              </a:rPr>
              <a:t>                                </a:t>
            </a:r>
            <a:endParaRPr lang="zh-CN" altLang="en-US" sz="2800" u="sng">
              <a:latin typeface="icomoon" charset="0"/>
              <a:ea typeface="Yu Gothic UI Semibold" panose="020B0700000000000000" charset="-128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0" y="5972810"/>
            <a:ext cx="12192000" cy="89725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亚博智能     </a:t>
            </a:r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micro:bit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模块教程</a:t>
            </a:r>
            <a:endParaRPr lang="zh-CN" altLang="en-US" sz="2800"/>
          </a:p>
        </p:txBody>
      </p:sp>
      <p:sp>
        <p:nvSpPr>
          <p:cNvPr id="6" name="文本框 5"/>
          <p:cNvSpPr txBox="1"/>
          <p:nvPr/>
        </p:nvSpPr>
        <p:spPr>
          <a:xfrm>
            <a:off x="613410" y="628650"/>
            <a:ext cx="109982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Part 3</a:t>
            </a:r>
            <a:endParaRPr lang="en-US" altLang="zh-CN" sz="2800" dirty="0" smtClean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  <a:sym typeface="+mn-ea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518733" y="1852522"/>
            <a:ext cx="2079101" cy="1577804"/>
            <a:chOff x="5213810" y="4721826"/>
            <a:chExt cx="2079101" cy="1577804"/>
          </a:xfrm>
        </p:grpSpPr>
        <p:sp>
          <p:nvSpPr>
            <p:cNvPr id="26" name="任意多边形 25"/>
            <p:cNvSpPr/>
            <p:nvPr/>
          </p:nvSpPr>
          <p:spPr>
            <a:xfrm>
              <a:off x="5213810" y="4721826"/>
              <a:ext cx="2079101" cy="1272213"/>
            </a:xfrm>
            <a:custGeom>
              <a:avLst/>
              <a:gdLst>
                <a:gd name="connsiteX0" fmla="*/ 1610751 w 2954216"/>
                <a:gd name="connsiteY0" fmla="*/ 0 h 1807700"/>
                <a:gd name="connsiteX1" fmla="*/ 2504050 w 2954216"/>
                <a:gd name="connsiteY1" fmla="*/ 893299 h 1807700"/>
                <a:gd name="connsiteX2" fmla="*/ 2504050 w 2954216"/>
                <a:gd name="connsiteY2" fmla="*/ 893300 h 1807700"/>
                <a:gd name="connsiteX3" fmla="*/ 2534525 w 2954216"/>
                <a:gd name="connsiteY3" fmla="*/ 893300 h 1807700"/>
                <a:gd name="connsiteX4" fmla="*/ 2954216 w 2954216"/>
                <a:gd name="connsiteY4" fmla="*/ 1312991 h 1807700"/>
                <a:gd name="connsiteX5" fmla="*/ 2954216 w 2954216"/>
                <a:gd name="connsiteY5" fmla="*/ 1388009 h 1807700"/>
                <a:gd name="connsiteX6" fmla="*/ 2534525 w 2954216"/>
                <a:gd name="connsiteY6" fmla="*/ 1807700 h 1807700"/>
                <a:gd name="connsiteX7" fmla="*/ 419691 w 2954216"/>
                <a:gd name="connsiteY7" fmla="*/ 1807700 h 1807700"/>
                <a:gd name="connsiteX8" fmla="*/ 0 w 2954216"/>
                <a:gd name="connsiteY8" fmla="*/ 1388009 h 1807700"/>
                <a:gd name="connsiteX9" fmla="*/ 0 w 2954216"/>
                <a:gd name="connsiteY9" fmla="*/ 1312991 h 1807700"/>
                <a:gd name="connsiteX10" fmla="*/ 335109 w 2954216"/>
                <a:gd name="connsiteY10" fmla="*/ 901827 h 1807700"/>
                <a:gd name="connsiteX11" fmla="*/ 339261 w 2954216"/>
                <a:gd name="connsiteY11" fmla="*/ 901408 h 1807700"/>
                <a:gd name="connsiteX12" fmla="*/ 337624 w 2954216"/>
                <a:gd name="connsiteY12" fmla="*/ 893300 h 1807700"/>
                <a:gd name="connsiteX13" fmla="*/ 604911 w 2954216"/>
                <a:gd name="connsiteY13" fmla="*/ 626013 h 1807700"/>
                <a:gd name="connsiteX14" fmla="*/ 708952 w 2954216"/>
                <a:gd name="connsiteY14" fmla="*/ 647018 h 1807700"/>
                <a:gd name="connsiteX15" fmla="*/ 749358 w 2954216"/>
                <a:gd name="connsiteY15" fmla="*/ 668950 h 1807700"/>
                <a:gd name="connsiteX16" fmla="*/ 787652 w 2954216"/>
                <a:gd name="connsiteY16" fmla="*/ 545587 h 1807700"/>
                <a:gd name="connsiteX17" fmla="*/ 1610751 w 2954216"/>
                <a:gd name="connsiteY17" fmla="*/ 0 h 180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54216" h="1807700">
                  <a:moveTo>
                    <a:pt x="1610751" y="0"/>
                  </a:moveTo>
                  <a:cubicBezTo>
                    <a:pt x="2104106" y="0"/>
                    <a:pt x="2504050" y="399944"/>
                    <a:pt x="2504050" y="893299"/>
                  </a:cubicBezTo>
                  <a:lnTo>
                    <a:pt x="2504050" y="893300"/>
                  </a:lnTo>
                  <a:lnTo>
                    <a:pt x="2534525" y="893300"/>
                  </a:lnTo>
                  <a:cubicBezTo>
                    <a:pt x="2766314" y="893300"/>
                    <a:pt x="2954216" y="1081202"/>
                    <a:pt x="2954216" y="1312991"/>
                  </a:cubicBezTo>
                  <a:lnTo>
                    <a:pt x="2954216" y="1388009"/>
                  </a:lnTo>
                  <a:cubicBezTo>
                    <a:pt x="2954216" y="1619798"/>
                    <a:pt x="2766314" y="1807700"/>
                    <a:pt x="2534525" y="1807700"/>
                  </a:cubicBezTo>
                  <a:lnTo>
                    <a:pt x="419691" y="1807700"/>
                  </a:lnTo>
                  <a:cubicBezTo>
                    <a:pt x="187902" y="1807700"/>
                    <a:pt x="0" y="1619798"/>
                    <a:pt x="0" y="1388009"/>
                  </a:cubicBezTo>
                  <a:lnTo>
                    <a:pt x="0" y="1312991"/>
                  </a:lnTo>
                  <a:cubicBezTo>
                    <a:pt x="0" y="1110176"/>
                    <a:pt x="143863" y="940961"/>
                    <a:pt x="335109" y="901827"/>
                  </a:cubicBezTo>
                  <a:lnTo>
                    <a:pt x="339261" y="901408"/>
                  </a:lnTo>
                  <a:lnTo>
                    <a:pt x="337624" y="893300"/>
                  </a:lnTo>
                  <a:cubicBezTo>
                    <a:pt x="337624" y="745681"/>
                    <a:pt x="457292" y="626013"/>
                    <a:pt x="604911" y="626013"/>
                  </a:cubicBezTo>
                  <a:cubicBezTo>
                    <a:pt x="641816" y="626013"/>
                    <a:pt x="676974" y="633492"/>
                    <a:pt x="708952" y="647018"/>
                  </a:cubicBezTo>
                  <a:lnTo>
                    <a:pt x="749358" y="668950"/>
                  </a:lnTo>
                  <a:lnTo>
                    <a:pt x="787652" y="545587"/>
                  </a:lnTo>
                  <a:cubicBezTo>
                    <a:pt x="923262" y="224968"/>
                    <a:pt x="1240735" y="0"/>
                    <a:pt x="16107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5450903" y="5346495"/>
              <a:ext cx="1605280" cy="9531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r>
                <a:rPr lang="zh-CN" altLang="en-US" sz="2800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</a:rPr>
                <a:t>寻找积木</a:t>
              </a:r>
              <a:endParaRPr lang="zh-CN" altLang="en-US" sz="28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  <a:p>
              <a:endParaRPr lang="zh-CN" altLang="en-US" sz="28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54630" y="1377315"/>
            <a:ext cx="3837940" cy="315214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9090" y="1377315"/>
            <a:ext cx="3856355" cy="3133090"/>
          </a:xfrm>
          <a:prstGeom prst="rect">
            <a:avLst/>
          </a:prstGeom>
        </p:spPr>
      </p:pic>
      <p:pic>
        <p:nvPicPr>
          <p:cNvPr id="7" name="图片 6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4165" y="45085"/>
            <a:ext cx="1341120" cy="8312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mb dir="vert"/>
      </p:transition>
    </mc:Choice>
    <mc:Fallback>
      <p:transition spd="slow">
        <p:comb dir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" name="文本框 14"/>
          <p:cNvSpPr txBox="1"/>
          <p:nvPr/>
        </p:nvSpPr>
        <p:spPr>
          <a:xfrm>
            <a:off x="75565" y="45085"/>
            <a:ext cx="1004252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</a:t>
            </a:r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micro:bit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入门视频教程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800" u="sng">
                <a:latin typeface="icomoon" charset="0"/>
                <a:ea typeface="Yu Gothic UI Semibold" panose="020B0700000000000000" charset="-128"/>
              </a:rPr>
              <a:t>                                </a:t>
            </a:r>
            <a:endParaRPr lang="zh-CN" altLang="en-US" sz="2800" u="sng">
              <a:latin typeface="icomoon" charset="0"/>
              <a:ea typeface="Yu Gothic UI Semibold" panose="020B0700000000000000" charset="-128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0" y="5972810"/>
            <a:ext cx="12192000" cy="89725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亚博智能     </a:t>
            </a:r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micro:bit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模块教程</a:t>
            </a:r>
            <a:endParaRPr lang="zh-CN" altLang="en-US" sz="2800"/>
          </a:p>
        </p:txBody>
      </p:sp>
      <p:sp>
        <p:nvSpPr>
          <p:cNvPr id="6" name="文本框 5"/>
          <p:cNvSpPr txBox="1"/>
          <p:nvPr/>
        </p:nvSpPr>
        <p:spPr>
          <a:xfrm>
            <a:off x="613410" y="628650"/>
            <a:ext cx="111188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Part 4</a:t>
            </a:r>
            <a:endParaRPr lang="en-US" altLang="zh-CN" sz="2800" dirty="0" smtClean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  <a:sym typeface="+mn-ea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518733" y="1852522"/>
            <a:ext cx="2079101" cy="1577804"/>
            <a:chOff x="5213810" y="4721826"/>
            <a:chExt cx="2079101" cy="1577804"/>
          </a:xfrm>
        </p:grpSpPr>
        <p:sp>
          <p:nvSpPr>
            <p:cNvPr id="26" name="任意多边形 25"/>
            <p:cNvSpPr/>
            <p:nvPr/>
          </p:nvSpPr>
          <p:spPr>
            <a:xfrm>
              <a:off x="5213810" y="4721826"/>
              <a:ext cx="2079101" cy="1272213"/>
            </a:xfrm>
            <a:custGeom>
              <a:avLst/>
              <a:gdLst>
                <a:gd name="connsiteX0" fmla="*/ 1610751 w 2954216"/>
                <a:gd name="connsiteY0" fmla="*/ 0 h 1807700"/>
                <a:gd name="connsiteX1" fmla="*/ 2504050 w 2954216"/>
                <a:gd name="connsiteY1" fmla="*/ 893299 h 1807700"/>
                <a:gd name="connsiteX2" fmla="*/ 2504050 w 2954216"/>
                <a:gd name="connsiteY2" fmla="*/ 893300 h 1807700"/>
                <a:gd name="connsiteX3" fmla="*/ 2534525 w 2954216"/>
                <a:gd name="connsiteY3" fmla="*/ 893300 h 1807700"/>
                <a:gd name="connsiteX4" fmla="*/ 2954216 w 2954216"/>
                <a:gd name="connsiteY4" fmla="*/ 1312991 h 1807700"/>
                <a:gd name="connsiteX5" fmla="*/ 2954216 w 2954216"/>
                <a:gd name="connsiteY5" fmla="*/ 1388009 h 1807700"/>
                <a:gd name="connsiteX6" fmla="*/ 2534525 w 2954216"/>
                <a:gd name="connsiteY6" fmla="*/ 1807700 h 1807700"/>
                <a:gd name="connsiteX7" fmla="*/ 419691 w 2954216"/>
                <a:gd name="connsiteY7" fmla="*/ 1807700 h 1807700"/>
                <a:gd name="connsiteX8" fmla="*/ 0 w 2954216"/>
                <a:gd name="connsiteY8" fmla="*/ 1388009 h 1807700"/>
                <a:gd name="connsiteX9" fmla="*/ 0 w 2954216"/>
                <a:gd name="connsiteY9" fmla="*/ 1312991 h 1807700"/>
                <a:gd name="connsiteX10" fmla="*/ 335109 w 2954216"/>
                <a:gd name="connsiteY10" fmla="*/ 901827 h 1807700"/>
                <a:gd name="connsiteX11" fmla="*/ 339261 w 2954216"/>
                <a:gd name="connsiteY11" fmla="*/ 901408 h 1807700"/>
                <a:gd name="connsiteX12" fmla="*/ 337624 w 2954216"/>
                <a:gd name="connsiteY12" fmla="*/ 893300 h 1807700"/>
                <a:gd name="connsiteX13" fmla="*/ 604911 w 2954216"/>
                <a:gd name="connsiteY13" fmla="*/ 626013 h 1807700"/>
                <a:gd name="connsiteX14" fmla="*/ 708952 w 2954216"/>
                <a:gd name="connsiteY14" fmla="*/ 647018 h 1807700"/>
                <a:gd name="connsiteX15" fmla="*/ 749358 w 2954216"/>
                <a:gd name="connsiteY15" fmla="*/ 668950 h 1807700"/>
                <a:gd name="connsiteX16" fmla="*/ 787652 w 2954216"/>
                <a:gd name="connsiteY16" fmla="*/ 545587 h 1807700"/>
                <a:gd name="connsiteX17" fmla="*/ 1610751 w 2954216"/>
                <a:gd name="connsiteY17" fmla="*/ 0 h 180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54216" h="1807700">
                  <a:moveTo>
                    <a:pt x="1610751" y="0"/>
                  </a:moveTo>
                  <a:cubicBezTo>
                    <a:pt x="2104106" y="0"/>
                    <a:pt x="2504050" y="399944"/>
                    <a:pt x="2504050" y="893299"/>
                  </a:cubicBezTo>
                  <a:lnTo>
                    <a:pt x="2504050" y="893300"/>
                  </a:lnTo>
                  <a:lnTo>
                    <a:pt x="2534525" y="893300"/>
                  </a:lnTo>
                  <a:cubicBezTo>
                    <a:pt x="2766314" y="893300"/>
                    <a:pt x="2954216" y="1081202"/>
                    <a:pt x="2954216" y="1312991"/>
                  </a:cubicBezTo>
                  <a:lnTo>
                    <a:pt x="2954216" y="1388009"/>
                  </a:lnTo>
                  <a:cubicBezTo>
                    <a:pt x="2954216" y="1619798"/>
                    <a:pt x="2766314" y="1807700"/>
                    <a:pt x="2534525" y="1807700"/>
                  </a:cubicBezTo>
                  <a:lnTo>
                    <a:pt x="419691" y="1807700"/>
                  </a:lnTo>
                  <a:cubicBezTo>
                    <a:pt x="187902" y="1807700"/>
                    <a:pt x="0" y="1619798"/>
                    <a:pt x="0" y="1388009"/>
                  </a:cubicBezTo>
                  <a:lnTo>
                    <a:pt x="0" y="1312991"/>
                  </a:lnTo>
                  <a:cubicBezTo>
                    <a:pt x="0" y="1110176"/>
                    <a:pt x="143863" y="940961"/>
                    <a:pt x="335109" y="901827"/>
                  </a:cubicBezTo>
                  <a:lnTo>
                    <a:pt x="339261" y="901408"/>
                  </a:lnTo>
                  <a:lnTo>
                    <a:pt x="337624" y="893300"/>
                  </a:lnTo>
                  <a:cubicBezTo>
                    <a:pt x="337624" y="745681"/>
                    <a:pt x="457292" y="626013"/>
                    <a:pt x="604911" y="626013"/>
                  </a:cubicBezTo>
                  <a:cubicBezTo>
                    <a:pt x="641816" y="626013"/>
                    <a:pt x="676974" y="633492"/>
                    <a:pt x="708952" y="647018"/>
                  </a:cubicBezTo>
                  <a:lnTo>
                    <a:pt x="749358" y="668950"/>
                  </a:lnTo>
                  <a:lnTo>
                    <a:pt x="787652" y="545587"/>
                  </a:lnTo>
                  <a:cubicBezTo>
                    <a:pt x="923262" y="224968"/>
                    <a:pt x="1240735" y="0"/>
                    <a:pt x="16107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5450903" y="5346495"/>
              <a:ext cx="1605280" cy="9531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r>
                <a:rPr lang="zh-CN" altLang="en-US" sz="2800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</a:rPr>
                <a:t>寻找积木</a:t>
              </a:r>
              <a:endParaRPr lang="zh-CN" altLang="en-US" sz="28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  <a:p>
              <a:endParaRPr lang="zh-CN" altLang="en-US" sz="28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37180" y="1151255"/>
            <a:ext cx="4248785" cy="380555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0270" y="1151255"/>
            <a:ext cx="3963035" cy="3808730"/>
          </a:xfrm>
          <a:prstGeom prst="rect">
            <a:avLst/>
          </a:prstGeom>
        </p:spPr>
      </p:pic>
      <p:pic>
        <p:nvPicPr>
          <p:cNvPr id="7" name="图片 6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3850" y="45085"/>
            <a:ext cx="1158240" cy="7181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hecker/>
      </p:transition>
    </mc:Choice>
    <mc:Fallback>
      <p:transition spd="slow">
        <p:checker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" name="文本框 14"/>
          <p:cNvSpPr txBox="1"/>
          <p:nvPr/>
        </p:nvSpPr>
        <p:spPr>
          <a:xfrm>
            <a:off x="75565" y="45085"/>
            <a:ext cx="1004252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</a:t>
            </a:r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micro:bit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入门视频教程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800" u="sng">
                <a:latin typeface="icomoon" charset="0"/>
                <a:ea typeface="Yu Gothic UI Semibold" panose="020B0700000000000000" charset="-128"/>
              </a:rPr>
              <a:t>                                </a:t>
            </a:r>
            <a:endParaRPr lang="zh-CN" altLang="en-US" sz="2800" u="sng">
              <a:latin typeface="icomoon" charset="0"/>
              <a:ea typeface="Yu Gothic UI Semibold" panose="020B0700000000000000" charset="-128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0" y="5972810"/>
            <a:ext cx="12192000" cy="89725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亚博智能     </a:t>
            </a:r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micro:bit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模块教程</a:t>
            </a:r>
            <a:endParaRPr lang="zh-CN" altLang="en-US" sz="2800"/>
          </a:p>
        </p:txBody>
      </p:sp>
      <p:sp>
        <p:nvSpPr>
          <p:cNvPr id="6" name="文本框 5"/>
          <p:cNvSpPr txBox="1"/>
          <p:nvPr/>
        </p:nvSpPr>
        <p:spPr>
          <a:xfrm>
            <a:off x="613410" y="628650"/>
            <a:ext cx="111188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Part 4</a:t>
            </a:r>
            <a:endParaRPr lang="en-US" altLang="zh-CN" sz="2800" dirty="0" smtClean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  <a:sym typeface="+mn-ea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518733" y="1852522"/>
            <a:ext cx="2079101" cy="1577804"/>
            <a:chOff x="5213810" y="4721826"/>
            <a:chExt cx="2079101" cy="1577804"/>
          </a:xfrm>
        </p:grpSpPr>
        <p:sp>
          <p:nvSpPr>
            <p:cNvPr id="26" name="任意多边形 25"/>
            <p:cNvSpPr/>
            <p:nvPr/>
          </p:nvSpPr>
          <p:spPr>
            <a:xfrm>
              <a:off x="5213810" y="4721826"/>
              <a:ext cx="2079101" cy="1272213"/>
            </a:xfrm>
            <a:custGeom>
              <a:avLst/>
              <a:gdLst>
                <a:gd name="connsiteX0" fmla="*/ 1610751 w 2954216"/>
                <a:gd name="connsiteY0" fmla="*/ 0 h 1807700"/>
                <a:gd name="connsiteX1" fmla="*/ 2504050 w 2954216"/>
                <a:gd name="connsiteY1" fmla="*/ 893299 h 1807700"/>
                <a:gd name="connsiteX2" fmla="*/ 2504050 w 2954216"/>
                <a:gd name="connsiteY2" fmla="*/ 893300 h 1807700"/>
                <a:gd name="connsiteX3" fmla="*/ 2534525 w 2954216"/>
                <a:gd name="connsiteY3" fmla="*/ 893300 h 1807700"/>
                <a:gd name="connsiteX4" fmla="*/ 2954216 w 2954216"/>
                <a:gd name="connsiteY4" fmla="*/ 1312991 h 1807700"/>
                <a:gd name="connsiteX5" fmla="*/ 2954216 w 2954216"/>
                <a:gd name="connsiteY5" fmla="*/ 1388009 h 1807700"/>
                <a:gd name="connsiteX6" fmla="*/ 2534525 w 2954216"/>
                <a:gd name="connsiteY6" fmla="*/ 1807700 h 1807700"/>
                <a:gd name="connsiteX7" fmla="*/ 419691 w 2954216"/>
                <a:gd name="connsiteY7" fmla="*/ 1807700 h 1807700"/>
                <a:gd name="connsiteX8" fmla="*/ 0 w 2954216"/>
                <a:gd name="connsiteY8" fmla="*/ 1388009 h 1807700"/>
                <a:gd name="connsiteX9" fmla="*/ 0 w 2954216"/>
                <a:gd name="connsiteY9" fmla="*/ 1312991 h 1807700"/>
                <a:gd name="connsiteX10" fmla="*/ 335109 w 2954216"/>
                <a:gd name="connsiteY10" fmla="*/ 901827 h 1807700"/>
                <a:gd name="connsiteX11" fmla="*/ 339261 w 2954216"/>
                <a:gd name="connsiteY11" fmla="*/ 901408 h 1807700"/>
                <a:gd name="connsiteX12" fmla="*/ 337624 w 2954216"/>
                <a:gd name="connsiteY12" fmla="*/ 893300 h 1807700"/>
                <a:gd name="connsiteX13" fmla="*/ 604911 w 2954216"/>
                <a:gd name="connsiteY13" fmla="*/ 626013 h 1807700"/>
                <a:gd name="connsiteX14" fmla="*/ 708952 w 2954216"/>
                <a:gd name="connsiteY14" fmla="*/ 647018 h 1807700"/>
                <a:gd name="connsiteX15" fmla="*/ 749358 w 2954216"/>
                <a:gd name="connsiteY15" fmla="*/ 668950 h 1807700"/>
                <a:gd name="connsiteX16" fmla="*/ 787652 w 2954216"/>
                <a:gd name="connsiteY16" fmla="*/ 545587 h 1807700"/>
                <a:gd name="connsiteX17" fmla="*/ 1610751 w 2954216"/>
                <a:gd name="connsiteY17" fmla="*/ 0 h 180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54216" h="1807700">
                  <a:moveTo>
                    <a:pt x="1610751" y="0"/>
                  </a:moveTo>
                  <a:cubicBezTo>
                    <a:pt x="2104106" y="0"/>
                    <a:pt x="2504050" y="399944"/>
                    <a:pt x="2504050" y="893299"/>
                  </a:cubicBezTo>
                  <a:lnTo>
                    <a:pt x="2504050" y="893300"/>
                  </a:lnTo>
                  <a:lnTo>
                    <a:pt x="2534525" y="893300"/>
                  </a:lnTo>
                  <a:cubicBezTo>
                    <a:pt x="2766314" y="893300"/>
                    <a:pt x="2954216" y="1081202"/>
                    <a:pt x="2954216" y="1312991"/>
                  </a:cubicBezTo>
                  <a:lnTo>
                    <a:pt x="2954216" y="1388009"/>
                  </a:lnTo>
                  <a:cubicBezTo>
                    <a:pt x="2954216" y="1619798"/>
                    <a:pt x="2766314" y="1807700"/>
                    <a:pt x="2534525" y="1807700"/>
                  </a:cubicBezTo>
                  <a:lnTo>
                    <a:pt x="419691" y="1807700"/>
                  </a:lnTo>
                  <a:cubicBezTo>
                    <a:pt x="187902" y="1807700"/>
                    <a:pt x="0" y="1619798"/>
                    <a:pt x="0" y="1388009"/>
                  </a:cubicBezTo>
                  <a:lnTo>
                    <a:pt x="0" y="1312991"/>
                  </a:lnTo>
                  <a:cubicBezTo>
                    <a:pt x="0" y="1110176"/>
                    <a:pt x="143863" y="940961"/>
                    <a:pt x="335109" y="901827"/>
                  </a:cubicBezTo>
                  <a:lnTo>
                    <a:pt x="339261" y="901408"/>
                  </a:lnTo>
                  <a:lnTo>
                    <a:pt x="337624" y="893300"/>
                  </a:lnTo>
                  <a:cubicBezTo>
                    <a:pt x="337624" y="745681"/>
                    <a:pt x="457292" y="626013"/>
                    <a:pt x="604911" y="626013"/>
                  </a:cubicBezTo>
                  <a:cubicBezTo>
                    <a:pt x="641816" y="626013"/>
                    <a:pt x="676974" y="633492"/>
                    <a:pt x="708952" y="647018"/>
                  </a:cubicBezTo>
                  <a:lnTo>
                    <a:pt x="749358" y="668950"/>
                  </a:lnTo>
                  <a:lnTo>
                    <a:pt x="787652" y="545587"/>
                  </a:lnTo>
                  <a:cubicBezTo>
                    <a:pt x="923262" y="224968"/>
                    <a:pt x="1240735" y="0"/>
                    <a:pt x="16107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5450903" y="5346495"/>
              <a:ext cx="1605280" cy="9531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r>
                <a:rPr lang="zh-CN" altLang="en-US" sz="2800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</a:rPr>
                <a:t>寻找积木</a:t>
              </a:r>
              <a:endParaRPr lang="zh-CN" altLang="en-US" sz="28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  <a:p>
              <a:endParaRPr lang="zh-CN" altLang="en-US" sz="28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91890" y="876300"/>
            <a:ext cx="4352925" cy="5097145"/>
          </a:xfrm>
          <a:prstGeom prst="rect">
            <a:avLst/>
          </a:prstGeom>
        </p:spPr>
      </p:pic>
      <p:pic>
        <p:nvPicPr>
          <p:cNvPr id="7" name="图片 6" descr="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5750" y="161290"/>
            <a:ext cx="1042035" cy="6457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blinds dir="vert"/>
      </p:transition>
    </mc:Choice>
    <mc:Fallback>
      <p:transition spd="slow">
        <p:blinds dir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" name="文本框 14"/>
          <p:cNvSpPr txBox="1"/>
          <p:nvPr/>
        </p:nvSpPr>
        <p:spPr>
          <a:xfrm>
            <a:off x="75565" y="45085"/>
            <a:ext cx="1004252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</a:t>
            </a:r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micro:bit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入门视频教程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800" u="sng">
                <a:latin typeface="icomoon" charset="0"/>
                <a:ea typeface="Yu Gothic UI Semibold" panose="020B0700000000000000" charset="-128"/>
              </a:rPr>
              <a:t>                                </a:t>
            </a:r>
            <a:endParaRPr lang="zh-CN" altLang="en-US" sz="2800" u="sng">
              <a:latin typeface="icomoon" charset="0"/>
              <a:ea typeface="Yu Gothic UI Semibold" panose="020B0700000000000000" charset="-128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0" y="5972810"/>
            <a:ext cx="12192000" cy="89725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亚博智能     </a:t>
            </a:r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micro:bit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模块教程</a:t>
            </a:r>
            <a:endParaRPr lang="zh-CN" altLang="en-US" sz="2800"/>
          </a:p>
        </p:txBody>
      </p:sp>
      <p:sp>
        <p:nvSpPr>
          <p:cNvPr id="6" name="文本框 5"/>
          <p:cNvSpPr txBox="1"/>
          <p:nvPr/>
        </p:nvSpPr>
        <p:spPr>
          <a:xfrm>
            <a:off x="613410" y="628650"/>
            <a:ext cx="111188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Part 4</a:t>
            </a:r>
            <a:endParaRPr lang="en-US" altLang="zh-CN" sz="2800" dirty="0" smtClean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  <a:sym typeface="+mn-ea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518733" y="1852522"/>
            <a:ext cx="2079101" cy="1577804"/>
            <a:chOff x="5213810" y="4721826"/>
            <a:chExt cx="2079101" cy="1577804"/>
          </a:xfrm>
        </p:grpSpPr>
        <p:sp>
          <p:nvSpPr>
            <p:cNvPr id="26" name="任意多边形 25"/>
            <p:cNvSpPr/>
            <p:nvPr/>
          </p:nvSpPr>
          <p:spPr>
            <a:xfrm>
              <a:off x="5213810" y="4721826"/>
              <a:ext cx="2079101" cy="1272213"/>
            </a:xfrm>
            <a:custGeom>
              <a:avLst/>
              <a:gdLst>
                <a:gd name="connsiteX0" fmla="*/ 1610751 w 2954216"/>
                <a:gd name="connsiteY0" fmla="*/ 0 h 1807700"/>
                <a:gd name="connsiteX1" fmla="*/ 2504050 w 2954216"/>
                <a:gd name="connsiteY1" fmla="*/ 893299 h 1807700"/>
                <a:gd name="connsiteX2" fmla="*/ 2504050 w 2954216"/>
                <a:gd name="connsiteY2" fmla="*/ 893300 h 1807700"/>
                <a:gd name="connsiteX3" fmla="*/ 2534525 w 2954216"/>
                <a:gd name="connsiteY3" fmla="*/ 893300 h 1807700"/>
                <a:gd name="connsiteX4" fmla="*/ 2954216 w 2954216"/>
                <a:gd name="connsiteY4" fmla="*/ 1312991 h 1807700"/>
                <a:gd name="connsiteX5" fmla="*/ 2954216 w 2954216"/>
                <a:gd name="connsiteY5" fmla="*/ 1388009 h 1807700"/>
                <a:gd name="connsiteX6" fmla="*/ 2534525 w 2954216"/>
                <a:gd name="connsiteY6" fmla="*/ 1807700 h 1807700"/>
                <a:gd name="connsiteX7" fmla="*/ 419691 w 2954216"/>
                <a:gd name="connsiteY7" fmla="*/ 1807700 h 1807700"/>
                <a:gd name="connsiteX8" fmla="*/ 0 w 2954216"/>
                <a:gd name="connsiteY8" fmla="*/ 1388009 h 1807700"/>
                <a:gd name="connsiteX9" fmla="*/ 0 w 2954216"/>
                <a:gd name="connsiteY9" fmla="*/ 1312991 h 1807700"/>
                <a:gd name="connsiteX10" fmla="*/ 335109 w 2954216"/>
                <a:gd name="connsiteY10" fmla="*/ 901827 h 1807700"/>
                <a:gd name="connsiteX11" fmla="*/ 339261 w 2954216"/>
                <a:gd name="connsiteY11" fmla="*/ 901408 h 1807700"/>
                <a:gd name="connsiteX12" fmla="*/ 337624 w 2954216"/>
                <a:gd name="connsiteY12" fmla="*/ 893300 h 1807700"/>
                <a:gd name="connsiteX13" fmla="*/ 604911 w 2954216"/>
                <a:gd name="connsiteY13" fmla="*/ 626013 h 1807700"/>
                <a:gd name="connsiteX14" fmla="*/ 708952 w 2954216"/>
                <a:gd name="connsiteY14" fmla="*/ 647018 h 1807700"/>
                <a:gd name="connsiteX15" fmla="*/ 749358 w 2954216"/>
                <a:gd name="connsiteY15" fmla="*/ 668950 h 1807700"/>
                <a:gd name="connsiteX16" fmla="*/ 787652 w 2954216"/>
                <a:gd name="connsiteY16" fmla="*/ 545587 h 1807700"/>
                <a:gd name="connsiteX17" fmla="*/ 1610751 w 2954216"/>
                <a:gd name="connsiteY17" fmla="*/ 0 h 180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54216" h="1807700">
                  <a:moveTo>
                    <a:pt x="1610751" y="0"/>
                  </a:moveTo>
                  <a:cubicBezTo>
                    <a:pt x="2104106" y="0"/>
                    <a:pt x="2504050" y="399944"/>
                    <a:pt x="2504050" y="893299"/>
                  </a:cubicBezTo>
                  <a:lnTo>
                    <a:pt x="2504050" y="893300"/>
                  </a:lnTo>
                  <a:lnTo>
                    <a:pt x="2534525" y="893300"/>
                  </a:lnTo>
                  <a:cubicBezTo>
                    <a:pt x="2766314" y="893300"/>
                    <a:pt x="2954216" y="1081202"/>
                    <a:pt x="2954216" y="1312991"/>
                  </a:cubicBezTo>
                  <a:lnTo>
                    <a:pt x="2954216" y="1388009"/>
                  </a:lnTo>
                  <a:cubicBezTo>
                    <a:pt x="2954216" y="1619798"/>
                    <a:pt x="2766314" y="1807700"/>
                    <a:pt x="2534525" y="1807700"/>
                  </a:cubicBezTo>
                  <a:lnTo>
                    <a:pt x="419691" y="1807700"/>
                  </a:lnTo>
                  <a:cubicBezTo>
                    <a:pt x="187902" y="1807700"/>
                    <a:pt x="0" y="1619798"/>
                    <a:pt x="0" y="1388009"/>
                  </a:cubicBezTo>
                  <a:lnTo>
                    <a:pt x="0" y="1312991"/>
                  </a:lnTo>
                  <a:cubicBezTo>
                    <a:pt x="0" y="1110176"/>
                    <a:pt x="143863" y="940961"/>
                    <a:pt x="335109" y="901827"/>
                  </a:cubicBezTo>
                  <a:lnTo>
                    <a:pt x="339261" y="901408"/>
                  </a:lnTo>
                  <a:lnTo>
                    <a:pt x="337624" y="893300"/>
                  </a:lnTo>
                  <a:cubicBezTo>
                    <a:pt x="337624" y="745681"/>
                    <a:pt x="457292" y="626013"/>
                    <a:pt x="604911" y="626013"/>
                  </a:cubicBezTo>
                  <a:cubicBezTo>
                    <a:pt x="641816" y="626013"/>
                    <a:pt x="676974" y="633492"/>
                    <a:pt x="708952" y="647018"/>
                  </a:cubicBezTo>
                  <a:lnTo>
                    <a:pt x="749358" y="668950"/>
                  </a:lnTo>
                  <a:lnTo>
                    <a:pt x="787652" y="545587"/>
                  </a:lnTo>
                  <a:cubicBezTo>
                    <a:pt x="923262" y="224968"/>
                    <a:pt x="1240735" y="0"/>
                    <a:pt x="16107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5450903" y="5346495"/>
              <a:ext cx="1605280" cy="9531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r>
                <a:rPr lang="zh-CN" altLang="en-US" sz="2800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</a:rPr>
                <a:t>寻找积木</a:t>
              </a:r>
              <a:endParaRPr lang="zh-CN" altLang="en-US" sz="28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  <a:p>
              <a:endParaRPr lang="zh-CN" altLang="en-US" sz="28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</p:grpSp>
      <p:pic>
        <p:nvPicPr>
          <p:cNvPr id="7" name="图片 6" descr="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55750" y="161290"/>
            <a:ext cx="1042035" cy="64579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6980" y="867410"/>
            <a:ext cx="4595495" cy="51714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blinds dir="vert"/>
      </p:transition>
    </mc:Choice>
    <mc:Fallback>
      <p:transition spd="slow">
        <p:blinds dir="vert"/>
      </p:transition>
    </mc:Fallback>
  </mc:AlternateContent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卡通">
      <a:majorFont>
        <a:latin typeface="方正卡通简体"/>
        <a:ea typeface="方正喵呜体"/>
        <a:cs typeface=""/>
      </a:majorFont>
      <a:minorFont>
        <a:latin typeface="方正卡通简体"/>
        <a:ea typeface="方正卡通简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1736</Words>
  <Application>WPS 演示</Application>
  <PresentationFormat>自定义</PresentationFormat>
  <Paragraphs>142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4" baseType="lpstr">
      <vt:lpstr>Arial</vt:lpstr>
      <vt:lpstr>宋体</vt:lpstr>
      <vt:lpstr>Wingdings</vt:lpstr>
      <vt:lpstr>微软雅黑</vt:lpstr>
      <vt:lpstr>方正少儿_GBK</vt:lpstr>
      <vt:lpstr>icomoon</vt:lpstr>
      <vt:lpstr>Yu Gothic UI Semibold</vt:lpstr>
      <vt:lpstr>微软雅黑 Light</vt:lpstr>
      <vt:lpstr>方正卡通简体</vt:lpstr>
      <vt:lpstr>Arial Unicode MS</vt:lpstr>
      <vt:lpstr>方正喵呜体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creator>PPTS</dc:creator>
  <cp:keywords>PPTS</cp:keywords>
  <dc:description>PPTS</dc:description>
  <dc:subject>PPTS</dc:subject>
  <cp:category>PPTS</cp:category>
  <cp:lastModifiedBy>亚博智能—小珍</cp:lastModifiedBy>
  <cp:revision>75</cp:revision>
  <dcterms:created xsi:type="dcterms:W3CDTF">2014-02-21T16:31:00Z</dcterms:created>
  <dcterms:modified xsi:type="dcterms:W3CDTF">2017-12-25T07:58:13Z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2052-10.1.0.7023</vt:lpwstr>
  </property>
</Properties>
</file>