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  <p:sldId id="267" r:id="rId4"/>
    <p:sldId id="264" r:id="rId5"/>
    <p:sldId id="287" r:id="rId6"/>
    <p:sldId id="288" r:id="rId7"/>
    <p:sldId id="289" r:id="rId8"/>
    <p:sldId id="269" r:id="rId9"/>
    <p:sldId id="290" r:id="rId10"/>
    <p:sldId id="261" r:id="rId11"/>
  </p:sldIdLst>
  <p:sldSz cx="12192000" cy="6858000"/>
  <p:notesSz cx="6858000" cy="9144000"/>
  <p:embeddedFontLst>
    <p:embeddedFont>
      <p:font typeface="方正卡通简体" charset="-122"/>
      <p:regular r:id="rId12"/>
    </p:embeddedFont>
    <p:embeddedFont>
      <p:font typeface="微软雅黑" pitchFamily="34" charset="-122"/>
      <p:regular r:id="rId13"/>
      <p:bold r:id="rId14"/>
    </p:embeddedFont>
    <p:embeddedFont>
      <p:font typeface="微软雅黑 Light" pitchFamily="34" charset="-122"/>
      <p:regular r:id="rId15"/>
    </p:embeddedFont>
    <p:embeddedFont>
      <p:font typeface="方正少儿_GBK" pitchFamily="2" charset="-122"/>
      <p:regular r:id="rId16"/>
    </p:embeddedFont>
    <p:embeddedFont>
      <p:font typeface="icomoon" charset="0"/>
      <p:regular r:id="rId17"/>
    </p:embeddedFont>
    <p:embeddedFont>
      <p:font typeface="Yu Gothic UI Semibold" pitchFamily="34" charset="-128"/>
      <p:bold r:id="rId18"/>
    </p:embeddedFont>
    <p:embeddedFont>
      <p:font typeface="方正喵呜体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B9BD5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94660"/>
  </p:normalViewPr>
  <p:slideViewPr>
    <p:cSldViewPr snapToGrid="0">
      <p:cViewPr>
        <p:scale>
          <a:sx n="100" d="100"/>
          <a:sy n="100" d="100"/>
        </p:scale>
        <p:origin x="-1236" y="-390"/>
      </p:cViewPr>
      <p:guideLst>
        <p:guide orient="horz" pos="2104"/>
        <p:guide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28263" cy="737282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03-5243-48BD-A46E-7FD8BD1AAA46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21D-CD86-482A-88A1-248540F6B8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836686" y="842468"/>
            <a:ext cx="1879218" cy="5299025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2743200" y="842468"/>
            <a:ext cx="8802509" cy="5299025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 12"/>
          <p:cNvSpPr/>
          <p:nvPr userDrawn="1"/>
        </p:nvSpPr>
        <p:spPr>
          <a:xfrm>
            <a:off x="11326811" y="759707"/>
            <a:ext cx="542043" cy="331679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>
          <a:xfrm>
            <a:off x="428395" y="373320"/>
            <a:ext cx="1354542" cy="82885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1375265" y="343928"/>
            <a:ext cx="447465" cy="283350"/>
            <a:chOff x="560275" y="3433438"/>
            <a:chExt cx="1198188" cy="758734"/>
          </a:xfrm>
        </p:grpSpPr>
        <p:sp>
          <p:nvSpPr>
            <p:cNvPr id="16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任意多边形 17"/>
          <p:cNvSpPr/>
          <p:nvPr userDrawn="1"/>
        </p:nvSpPr>
        <p:spPr>
          <a:xfrm>
            <a:off x="0" y="5520485"/>
            <a:ext cx="12192000" cy="133751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03-5243-48BD-A46E-7FD8BD1AAA46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21D-CD86-482A-88A1-248540F6B8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03-5243-48BD-A46E-7FD8BD1AAA46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21D-CD86-482A-88A1-248540F6B8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0803-5243-48BD-A46E-7FD8BD1AAA46}" type="datetimeFigureOut">
              <a:rPr lang="zh-CN" altLang="en-US" smtClean="0"/>
              <a:pPr/>
              <a:t>2019/6/13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821D-CD86-482A-88A1-248540F6B86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9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04870" y="4572436"/>
            <a:ext cx="724486" cy="458769"/>
            <a:chOff x="560275" y="3433438"/>
            <a:chExt cx="1198188" cy="758734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555619" y="566833"/>
            <a:ext cx="724486" cy="458769"/>
            <a:chOff x="560275" y="3433438"/>
            <a:chExt cx="1198188" cy="758734"/>
          </a:xfrm>
        </p:grpSpPr>
        <p:sp>
          <p:nvSpPr>
            <p:cNvPr id="36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0" y="5761355"/>
            <a:ext cx="12192000" cy="109664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sp>
        <p:nvSpPr>
          <p:cNvPr id="30" name="任意多边形 29"/>
          <p:cNvSpPr/>
          <p:nvPr/>
        </p:nvSpPr>
        <p:spPr>
          <a:xfrm>
            <a:off x="9813248" y="4513409"/>
            <a:ext cx="942537" cy="576743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830" y="1739265"/>
            <a:ext cx="8301355" cy="3338830"/>
          </a:xfrm>
          <a:prstGeom prst="rect">
            <a:avLst/>
          </a:prstGeom>
          <a:ln w="57150">
            <a:solidFill>
              <a:srgbClr val="5B9BD5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3984739" y="2388519"/>
            <a:ext cx="3818633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rPr>
              <a:t>   </a:t>
            </a:r>
            <a:endParaRPr lang="en-US" altLang="zh-CN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59915" y="2518410"/>
            <a:ext cx="830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课</a:t>
            </a:r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前准</a:t>
            </a:r>
            <a:r>
              <a:rPr lang="zh-CN" altLang="en-US" sz="4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备（</a:t>
            </a:r>
            <a:r>
              <a:rPr lang="en-US" altLang="zh-CN" sz="4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2</a:t>
            </a:r>
            <a:r>
              <a:rPr lang="zh-CN" altLang="en-US" sz="4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）</a:t>
            </a:r>
            <a:endParaRPr lang="en-US" altLang="zh-CN" sz="4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pPr algn="ctr"/>
            <a:r>
              <a:rPr lang="en-US" altLang="zh-CN" sz="40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zh-CN" altLang="en-US" sz="4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电脑编程</a:t>
            </a:r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1529561" y="1284511"/>
            <a:ext cx="1069145" cy="65421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26035" y="233045"/>
            <a:ext cx="10042525" cy="446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latin typeface="icomoon" charset="0"/>
                <a:ea typeface="Yu Gothic UI Semibold" panose="020B0700000000000000" charset="-128"/>
              </a:rPr>
              <a:t>         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25" y="81915"/>
            <a:ext cx="1668780" cy="10344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2597834" y="755699"/>
            <a:ext cx="6996332" cy="3961052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656236" y="3261927"/>
            <a:ext cx="447465" cy="283350"/>
            <a:chOff x="560275" y="3433438"/>
            <a:chExt cx="1198188" cy="758734"/>
          </a:xfrm>
        </p:grpSpPr>
        <p:sp>
          <p:nvSpPr>
            <p:cNvPr id="17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0" y="5520485"/>
            <a:ext cx="12192000" cy="133751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706573" y="2622968"/>
            <a:ext cx="2977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谢谢观看！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9891876" y="829994"/>
            <a:ext cx="1451304" cy="88806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18733" y="3918177"/>
            <a:ext cx="2079101" cy="1272213"/>
            <a:chOff x="5213810" y="4721826"/>
            <a:chExt cx="2079101" cy="1272213"/>
          </a:xfrm>
        </p:grpSpPr>
        <p:sp>
          <p:nvSpPr>
            <p:cNvPr id="26" name="任意多边形 25"/>
            <p:cNvSpPr/>
            <p:nvPr/>
          </p:nvSpPr>
          <p:spPr>
            <a:xfrm>
              <a:off x="5213810" y="4721826"/>
              <a:ext cx="2079101" cy="1272213"/>
            </a:xfrm>
            <a:custGeom>
              <a:avLst/>
              <a:gdLst>
                <a:gd name="connsiteX0" fmla="*/ 1610751 w 2954216"/>
                <a:gd name="connsiteY0" fmla="*/ 0 h 1807700"/>
                <a:gd name="connsiteX1" fmla="*/ 2504050 w 2954216"/>
                <a:gd name="connsiteY1" fmla="*/ 893299 h 1807700"/>
                <a:gd name="connsiteX2" fmla="*/ 2504050 w 2954216"/>
                <a:gd name="connsiteY2" fmla="*/ 893300 h 1807700"/>
                <a:gd name="connsiteX3" fmla="*/ 2534525 w 2954216"/>
                <a:gd name="connsiteY3" fmla="*/ 893300 h 1807700"/>
                <a:gd name="connsiteX4" fmla="*/ 2954216 w 2954216"/>
                <a:gd name="connsiteY4" fmla="*/ 1312991 h 1807700"/>
                <a:gd name="connsiteX5" fmla="*/ 2954216 w 2954216"/>
                <a:gd name="connsiteY5" fmla="*/ 1388009 h 1807700"/>
                <a:gd name="connsiteX6" fmla="*/ 2534525 w 2954216"/>
                <a:gd name="connsiteY6" fmla="*/ 1807700 h 1807700"/>
                <a:gd name="connsiteX7" fmla="*/ 419691 w 2954216"/>
                <a:gd name="connsiteY7" fmla="*/ 1807700 h 1807700"/>
                <a:gd name="connsiteX8" fmla="*/ 0 w 2954216"/>
                <a:gd name="connsiteY8" fmla="*/ 1388009 h 1807700"/>
                <a:gd name="connsiteX9" fmla="*/ 0 w 2954216"/>
                <a:gd name="connsiteY9" fmla="*/ 1312991 h 1807700"/>
                <a:gd name="connsiteX10" fmla="*/ 335109 w 2954216"/>
                <a:gd name="connsiteY10" fmla="*/ 901827 h 1807700"/>
                <a:gd name="connsiteX11" fmla="*/ 339261 w 2954216"/>
                <a:gd name="connsiteY11" fmla="*/ 901408 h 1807700"/>
                <a:gd name="connsiteX12" fmla="*/ 337624 w 2954216"/>
                <a:gd name="connsiteY12" fmla="*/ 893300 h 1807700"/>
                <a:gd name="connsiteX13" fmla="*/ 604911 w 2954216"/>
                <a:gd name="connsiteY13" fmla="*/ 626013 h 1807700"/>
                <a:gd name="connsiteX14" fmla="*/ 708952 w 2954216"/>
                <a:gd name="connsiteY14" fmla="*/ 647018 h 1807700"/>
                <a:gd name="connsiteX15" fmla="*/ 749358 w 2954216"/>
                <a:gd name="connsiteY15" fmla="*/ 668950 h 1807700"/>
                <a:gd name="connsiteX16" fmla="*/ 787652 w 2954216"/>
                <a:gd name="connsiteY16" fmla="*/ 545587 h 1807700"/>
                <a:gd name="connsiteX17" fmla="*/ 1610751 w 2954216"/>
                <a:gd name="connsiteY17" fmla="*/ 0 h 180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4216" h="1807700">
                  <a:moveTo>
                    <a:pt x="1610751" y="0"/>
                  </a:moveTo>
                  <a:cubicBezTo>
                    <a:pt x="2104106" y="0"/>
                    <a:pt x="2504050" y="399944"/>
                    <a:pt x="2504050" y="893299"/>
                  </a:cubicBezTo>
                  <a:lnTo>
                    <a:pt x="2504050" y="893300"/>
                  </a:lnTo>
                  <a:lnTo>
                    <a:pt x="2534525" y="893300"/>
                  </a:lnTo>
                  <a:cubicBezTo>
                    <a:pt x="2766314" y="893300"/>
                    <a:pt x="2954216" y="1081202"/>
                    <a:pt x="2954216" y="1312991"/>
                  </a:cubicBezTo>
                  <a:lnTo>
                    <a:pt x="2954216" y="1388009"/>
                  </a:lnTo>
                  <a:cubicBezTo>
                    <a:pt x="2954216" y="1619798"/>
                    <a:pt x="2766314" y="1807700"/>
                    <a:pt x="2534525" y="1807700"/>
                  </a:cubicBezTo>
                  <a:lnTo>
                    <a:pt x="419691" y="1807700"/>
                  </a:lnTo>
                  <a:cubicBezTo>
                    <a:pt x="187902" y="1807700"/>
                    <a:pt x="0" y="1619798"/>
                    <a:pt x="0" y="1388009"/>
                  </a:cubicBezTo>
                  <a:lnTo>
                    <a:pt x="0" y="1312991"/>
                  </a:lnTo>
                  <a:cubicBezTo>
                    <a:pt x="0" y="1110176"/>
                    <a:pt x="143863" y="940961"/>
                    <a:pt x="335109" y="901827"/>
                  </a:cubicBezTo>
                  <a:lnTo>
                    <a:pt x="339261" y="901408"/>
                  </a:lnTo>
                  <a:lnTo>
                    <a:pt x="337624" y="893300"/>
                  </a:lnTo>
                  <a:cubicBezTo>
                    <a:pt x="337624" y="745681"/>
                    <a:pt x="457292" y="626013"/>
                    <a:pt x="604911" y="626013"/>
                  </a:cubicBezTo>
                  <a:cubicBezTo>
                    <a:pt x="641816" y="626013"/>
                    <a:pt x="676974" y="633492"/>
                    <a:pt x="708952" y="647018"/>
                  </a:cubicBezTo>
                  <a:lnTo>
                    <a:pt x="749358" y="668950"/>
                  </a:lnTo>
                  <a:lnTo>
                    <a:pt x="787652" y="545587"/>
                  </a:lnTo>
                  <a:cubicBezTo>
                    <a:pt x="923262" y="224968"/>
                    <a:pt x="1240735" y="0"/>
                    <a:pt x="16107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476303" y="5406820"/>
              <a:ext cx="15544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</a:rPr>
                <a:t>亚博智能制作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42290" y="1212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           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0" y="5894070"/>
            <a:ext cx="12192000" cy="97599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5" y="45085"/>
            <a:ext cx="1566545" cy="97091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5025" y="767715"/>
            <a:ext cx="10681970" cy="5046345"/>
            <a:chOff x="0" y="0"/>
            <a:chExt cx="12192000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8598" y="5118134"/>
            <a:ext cx="724486" cy="458769"/>
            <a:chOff x="560275" y="3433438"/>
            <a:chExt cx="1198188" cy="758734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任意多边形 29"/>
          <p:cNvSpPr/>
          <p:nvPr/>
        </p:nvSpPr>
        <p:spPr>
          <a:xfrm>
            <a:off x="11280687" y="1444203"/>
            <a:ext cx="542043" cy="331679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43539" y="335914"/>
            <a:ext cx="1354542" cy="82885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1280688" y="56591"/>
            <a:ext cx="724486" cy="458769"/>
            <a:chOff x="560275" y="3433438"/>
            <a:chExt cx="1198188" cy="758734"/>
          </a:xfrm>
        </p:grpSpPr>
        <p:sp>
          <p:nvSpPr>
            <p:cNvPr id="36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0" y="5520485"/>
            <a:ext cx="12192000" cy="133751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14257" y="2473706"/>
            <a:ext cx="8727701" cy="847337"/>
            <a:chOff x="1368157" y="1292335"/>
            <a:chExt cx="8727701" cy="847337"/>
          </a:xfrm>
        </p:grpSpPr>
        <p:sp>
          <p:nvSpPr>
            <p:cNvPr id="18" name="文本框 17"/>
            <p:cNvSpPr txBox="1"/>
            <p:nvPr/>
          </p:nvSpPr>
          <p:spPr>
            <a:xfrm>
              <a:off x="1459489" y="1292335"/>
              <a:ext cx="785495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 1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8157" y="1770042"/>
              <a:ext cx="1677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3" action="ppaction://hlinksldjump"/>
                </a:rPr>
                <a:t>MakeCode</a:t>
              </a:r>
              <a:r>
                <a:rPr lang="zh-CN" altLang="en-US" dirty="0" smtClean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3" action="ppaction://hlinksldjump"/>
                </a:rPr>
                <a:t>简介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959034" y="1312655"/>
              <a:ext cx="782955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 2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14561" y="1739562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4" action="ppaction://hlinksldjump"/>
                </a:rPr>
                <a:t>解压安装包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37527" y="1312655"/>
              <a:ext cx="772795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 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3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67654" y="1754802"/>
              <a:ext cx="1677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5" action="ppaction://hlinksldjump"/>
                </a:rPr>
                <a:t>安装</a:t>
              </a:r>
              <a:r>
                <a:rPr lang="en-US" altLang="zh-CN" dirty="0" err="1" smtClean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5" action="ppaction://hlinksldjump"/>
                </a:rPr>
                <a:t>MakeCode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101811" y="1312831"/>
              <a:ext cx="781050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 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4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987862" y="175497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" action="ppaction://noaction"/>
                </a:rPr>
                <a:t>新</a:t>
              </a:r>
              <a:r>
                <a:rPr lang="zh-CN" altLang="en-US" dirty="0" smtClean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" action="ppaction://noaction"/>
                </a:rPr>
                <a:t>建项目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3715" y="64238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目录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" y="45085"/>
            <a:ext cx="10042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           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0" y="5761355"/>
            <a:ext cx="12192000" cy="109664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8095" y="30480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           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0" y="5831840"/>
            <a:ext cx="12192000" cy="102616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grpSp>
        <p:nvGrpSpPr>
          <p:cNvPr id="2" name="组合 1"/>
          <p:cNvGrpSpPr/>
          <p:nvPr/>
        </p:nvGrpSpPr>
        <p:grpSpPr>
          <a:xfrm>
            <a:off x="697230" y="756285"/>
            <a:ext cx="10913110" cy="5287645"/>
            <a:chOff x="-130408" y="0"/>
            <a:chExt cx="12322408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-130408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75594" y="369569"/>
            <a:ext cx="1354542" cy="82885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1</a:t>
            </a:r>
            <a:endParaRPr lang="zh-CN" altLang="en-US" sz="2800" dirty="0"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1280687" y="1444203"/>
            <a:ext cx="542043" cy="331679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086592" y="1663633"/>
            <a:ext cx="408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什么</a:t>
            </a:r>
            <a:r>
              <a:rPr lang="zh-CN" altLang="en-US" sz="3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是</a:t>
            </a:r>
            <a:r>
              <a:rPr lang="en-US" altLang="zh-CN" sz="36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MakeCode</a:t>
            </a:r>
            <a:r>
              <a:rPr lang="zh-CN" altLang="en-US" sz="36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？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4518" y="2661218"/>
            <a:ext cx="73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      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Microsoft </a:t>
            </a:r>
            <a:r>
              <a:rPr lang="en-US" altLang="zh-CN" sz="2400" dirty="0" err="1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 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是一个开发</a:t>
            </a:r>
            <a:r>
              <a:rPr lang="en-US" altLang="zh-CN" sz="2400" dirty="0" err="1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的免费图形化编程平台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，是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基于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Web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的物理计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算代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码编辑器，也可以认为是</a:t>
            </a:r>
            <a:r>
              <a:rPr lang="en-US" altLang="zh-CN" sz="2400" dirty="0" err="1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官网图形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化编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程的客户端软件。</a:t>
            </a:r>
            <a:endParaRPr lang="zh-CN" sz="24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6" name="图片 5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095" y="30480"/>
            <a:ext cx="1272540" cy="7886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690546" y="458362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8251" y="688905"/>
            <a:ext cx="11233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Part 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           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3356609" y="1210945"/>
            <a:ext cx="721614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首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先大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家先下载资料包里提供的</a:t>
            </a:r>
            <a:r>
              <a:rPr lang="en-US" altLang="zh-CN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压缩包，然后解压得到</a:t>
            </a:r>
            <a:r>
              <a:rPr lang="en-US" altLang="zh-CN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MakeCode.exe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安装包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3026" y="2712650"/>
            <a:ext cx="2143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如何解压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 sz="2800" dirty="0" err="1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？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305" y="45085"/>
            <a:ext cx="1272540" cy="7886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4124325"/>
            <a:ext cx="2457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19425" y="5010150"/>
            <a:ext cx="812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方正少儿_GBK" pitchFamily="2" charset="-122"/>
                <a:ea typeface="方正少儿_GBK" pitchFamily="2" charset="-122"/>
              </a:rPr>
              <a:t>注意，这里以</a:t>
            </a:r>
            <a:r>
              <a:rPr lang="en-US" altLang="zh-CN" dirty="0" err="1" smtClean="0">
                <a:solidFill>
                  <a:srgbClr val="FF0000"/>
                </a:solidFill>
                <a:latin typeface="方正少儿_GBK" pitchFamily="2" charset="-122"/>
                <a:ea typeface="方正少儿_GBK" pitchFamily="2" charset="-122"/>
              </a:rPr>
              <a:t>MakeCode</a:t>
            </a:r>
            <a:r>
              <a:rPr lang="zh-CN" altLang="en-US" dirty="0" smtClean="0">
                <a:solidFill>
                  <a:srgbClr val="FF0000"/>
                </a:solidFill>
                <a:latin typeface="方正少儿_GBK" pitchFamily="2" charset="-122"/>
                <a:ea typeface="方正少儿_GBK" pitchFamily="2" charset="-122"/>
              </a:rPr>
              <a:t>离线编程软件</a:t>
            </a:r>
            <a:r>
              <a:rPr lang="en-US" altLang="zh-CN" dirty="0" smtClean="0">
                <a:solidFill>
                  <a:srgbClr val="FF0000"/>
                </a:solidFill>
                <a:latin typeface="方正少儿_GBK" pitchFamily="2" charset="-122"/>
                <a:ea typeface="方正少儿_GBK" pitchFamily="2" charset="-122"/>
              </a:rPr>
              <a:t>V2.0.4</a:t>
            </a:r>
            <a:r>
              <a:rPr lang="zh-CN" altLang="en-US" dirty="0" smtClean="0">
                <a:solidFill>
                  <a:srgbClr val="FF0000"/>
                </a:solidFill>
                <a:latin typeface="方正少儿_GBK" pitchFamily="2" charset="-122"/>
                <a:ea typeface="方正少儿_GBK" pitchFamily="2" charset="-122"/>
              </a:rPr>
              <a:t>为例，以下都简称为</a:t>
            </a:r>
            <a:r>
              <a:rPr lang="en-US" altLang="zh-CN" dirty="0" err="1" smtClean="0">
                <a:solidFill>
                  <a:srgbClr val="FF0000"/>
                </a:solidFill>
                <a:latin typeface="方正少儿_GBK" pitchFamily="2" charset="-122"/>
                <a:ea typeface="方正少儿_GBK" pitchFamily="2" charset="-122"/>
              </a:rPr>
              <a:t>MakeCode.exe</a:t>
            </a:r>
            <a:endParaRPr lang="en-US" altLang="zh-CN" dirty="0" smtClean="0">
              <a:solidFill>
                <a:srgbClr val="FF0000"/>
              </a:solidFill>
              <a:latin typeface="方正少儿_GBK" pitchFamily="2" charset="-122"/>
              <a:ea typeface="方正少儿_GBK" pitchFamily="2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方正少儿_GBK" pitchFamily="2" charset="-122"/>
                <a:ea typeface="方正少儿_GBK" pitchFamily="2" charset="-122"/>
              </a:rPr>
              <a:t>安装包。</a:t>
            </a:r>
            <a:endParaRPr lang="zh-CN" altLang="en-US" dirty="0">
              <a:solidFill>
                <a:srgbClr val="FF0000"/>
              </a:solidFill>
              <a:latin typeface="方正少儿_GBK" pitchFamily="2" charset="-122"/>
              <a:ea typeface="方正少儿_GBK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825" y="1881188"/>
            <a:ext cx="4152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1690546" y="458362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8251" y="688905"/>
            <a:ext cx="113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Part 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           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3356610" y="1210945"/>
            <a:ext cx="69430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1.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双击打开</a:t>
            </a:r>
            <a:r>
              <a:rPr lang="en-US" altLang="zh-CN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MakeCode.exe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安装包，在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Create a desktop shortcut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打勾创建桌面快捷方式，然后点击下一步。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3026" y="2712650"/>
            <a:ext cx="2143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如何安装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 sz="2800" dirty="0" err="1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？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305" y="45085"/>
            <a:ext cx="1272540" cy="7886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3" y="1952625"/>
            <a:ext cx="4733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1690546" y="458362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8251" y="688905"/>
            <a:ext cx="113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Part 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           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3356610" y="1210945"/>
            <a:ext cx="694309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2.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点击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Install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安装</a:t>
            </a:r>
            <a:r>
              <a:rPr lang="en-US" altLang="zh-CN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。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3026" y="2712650"/>
            <a:ext cx="2143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如何安装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 sz="2800" dirty="0" err="1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？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305" y="45085"/>
            <a:ext cx="1272540" cy="7886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8" y="2009775"/>
            <a:ext cx="4714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1690546" y="458362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8251" y="688905"/>
            <a:ext cx="113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Part 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           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3356609" y="1210945"/>
            <a:ext cx="74733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3.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等待几分钟完成安装，点击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Finish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。此时桌面会多了一个图标。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默认安装路径是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C:\Makecode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3026" y="2712650"/>
            <a:ext cx="2143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如何安装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 sz="2800" dirty="0" err="1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？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1305" y="45085"/>
            <a:ext cx="1272540" cy="78867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1833563"/>
            <a:ext cx="4724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7963" y="1262063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50240" y="628650"/>
            <a:ext cx="112402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           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0" y="5894070"/>
            <a:ext cx="12192000" cy="97599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240" y="2863850"/>
            <a:ext cx="1620957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如何新建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项目？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55620" y="947420"/>
            <a:ext cx="817689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双击</a:t>
            </a:r>
            <a:r>
              <a:rPr lang="en-US" altLang="zh-CN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图标             ，出现以下界面，点击新建项目。</a:t>
            </a:r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1414463"/>
            <a:ext cx="623145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23888"/>
            <a:ext cx="666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50240" y="628650"/>
            <a:ext cx="112402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Croco:Kit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课前准备视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频教程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 dirty="0">
                <a:latin typeface="icomoon" charset="0"/>
                <a:ea typeface="Yu Gothic UI Semibold" panose="020B0700000000000000" charset="-128"/>
              </a:rPr>
              <a:t>                                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0" y="5894070"/>
            <a:ext cx="12192000" cy="97599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Croco:Kit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频教程</a:t>
            </a:r>
            <a:endParaRPr lang="zh-CN" altLang="en-US" sz="2800" dirty="0"/>
          </a:p>
        </p:txBody>
      </p:sp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240" y="2863850"/>
            <a:ext cx="1620957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新建项目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完成！</a:t>
            </a: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1" y="1566864"/>
            <a:ext cx="5943600" cy="44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542969" y="882134"/>
            <a:ext cx="7661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        </a:t>
            </a:r>
            <a:r>
              <a:rPr lang="en-US" altLang="zh-CN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MakeCode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的操作几乎和</a:t>
            </a:r>
            <a:r>
              <a:rPr lang="en-US" altLang="zh-CN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官网的图形化编辑器是一模一样的，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接下来我们就可以编程并且下载程序啦。</a:t>
            </a:r>
            <a:endParaRPr lang="zh-CN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卡通">
      <a:majorFont>
        <a:latin typeface="方正卡通简体"/>
        <a:ea typeface="方正喵呜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571</Words>
  <Application>Microsoft Office PowerPoint</Application>
  <PresentationFormat>自定义</PresentationFormat>
  <Paragraphs>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方正卡通简体</vt:lpstr>
      <vt:lpstr>微软雅黑</vt:lpstr>
      <vt:lpstr>微软雅黑 Light</vt:lpstr>
      <vt:lpstr>方正少儿_GBK</vt:lpstr>
      <vt:lpstr>icomoon</vt:lpstr>
      <vt:lpstr>Yu Gothic UI Semibold</vt:lpstr>
      <vt:lpstr>方正喵呜体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keywords>PPTS</cp:keywords>
  <dc:description>PPTS</dc:description>
  <cp:lastModifiedBy>孙金鹏</cp:lastModifiedBy>
  <cp:revision>104</cp:revision>
  <dcterms:created xsi:type="dcterms:W3CDTF">2014-02-21T16:31:00Z</dcterms:created>
  <dcterms:modified xsi:type="dcterms:W3CDTF">2019-06-13T09:53:22Z</dcterms:modified>
  <cp:category>PPTS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