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3"/>
    <p:sldId id="257" r:id="rId4"/>
    <p:sldId id="264" r:id="rId5"/>
    <p:sldId id="265" r:id="rId6"/>
    <p:sldId id="268" r:id="rId7"/>
    <p:sldId id="269" r:id="rId8"/>
    <p:sldId id="275" r:id="rId9"/>
    <p:sldId id="261" r:id="rId10"/>
  </p:sldIdLst>
  <p:sldSz cx="12192000" cy="6858000"/>
  <p:notesSz cx="6858000" cy="9144000"/>
  <p:embeddedFontLst>
    <p:embeddedFont>
      <p:font typeface="微软雅黑" panose="020B0503020204020204" charset="-122"/>
      <p:regular r:id="rId14"/>
    </p:embeddedFont>
    <p:embeddedFont>
      <p:font typeface="方正少儿_GBK" panose="02000000000000000000" charset="-122"/>
      <p:regular r:id="rId15"/>
    </p:embeddedFont>
    <p:embeddedFont>
      <p:font typeface="icomoon" charset="0"/>
      <p:regular r:id="rId16"/>
    </p:embeddedFont>
    <p:embeddedFont>
      <p:font typeface="Yu Gothic UI Semibold" panose="020B0700000000000000" charset="-128"/>
      <p:bold r:id="rId17"/>
    </p:embeddedFont>
    <p:embeddedFont>
      <p:font typeface="微软雅黑 Light" panose="020B0502040204020203" charset="-122"/>
      <p:regular r:id="rId18"/>
    </p:embeddedFont>
    <p:embeddedFont>
      <p:font typeface="方正卡通简体" panose="03000509000000000000" charset="0"/>
      <p:regular r:id="rId19"/>
    </p:embeddedFont>
    <p:embeddedFont>
      <p:font typeface="方正喵呜体" panose="02010600010101010101" charset="0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38" y="-84"/>
      </p:cViewPr>
      <p:guideLst>
        <p:guide orient="horz" pos="2108"/>
        <p:guide pos="38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font" Target="fonts/font7.fntdata"/><Relationship Id="rId2" Type="http://schemas.openxmlformats.org/officeDocument/2006/relationships/theme" Target="theme/theme1.xml"/><Relationship Id="rId19" Type="http://schemas.openxmlformats.org/officeDocument/2006/relationships/font" Target="fonts/font6.fntdata"/><Relationship Id="rId18" Type="http://schemas.openxmlformats.org/officeDocument/2006/relationships/font" Target="fonts/font5.fntdata"/><Relationship Id="rId17" Type="http://schemas.openxmlformats.org/officeDocument/2006/relationships/font" Target="fonts/font4.fntdata"/><Relationship Id="rId16" Type="http://schemas.openxmlformats.org/officeDocument/2006/relationships/font" Target="fonts/font3.fntdata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836686" y="842468"/>
            <a:ext cx="1879218" cy="5299025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43200" y="842468"/>
            <a:ext cx="8802509" cy="5299025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 userDrawn="1"/>
        </p:nvSpPr>
        <p:spPr>
          <a:xfrm>
            <a:off x="11326811" y="759707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428395" y="373320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375265" y="343928"/>
            <a:ext cx="447465" cy="283350"/>
            <a:chOff x="560275" y="3433438"/>
            <a:chExt cx="1198188" cy="758734"/>
          </a:xfrm>
        </p:grpSpPr>
        <p:sp>
          <p:nvSpPr>
            <p:cNvPr id="1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 17"/>
          <p:cNvSpPr/>
          <p:nvPr userDrawn="1"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4870" y="4572436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55619" y="566833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亚博智能     </a:t>
            </a:r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视频教程</a:t>
            </a:r>
            <a:endParaRPr lang="zh-CN" altLang="en-US" sz="2800"/>
          </a:p>
        </p:txBody>
      </p:sp>
      <p:sp>
        <p:nvSpPr>
          <p:cNvPr id="30" name="任意多边形 29"/>
          <p:cNvSpPr/>
          <p:nvPr/>
        </p:nvSpPr>
        <p:spPr>
          <a:xfrm>
            <a:off x="9813248" y="4513409"/>
            <a:ext cx="942537" cy="57674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3405" y="1851025"/>
            <a:ext cx="8301355" cy="3338830"/>
          </a:xfrm>
          <a:prstGeom prst="rect">
            <a:avLst/>
          </a:prstGeom>
          <a:ln w="57150">
            <a:solidFill>
              <a:srgbClr val="5B9BD5"/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3984739" y="2388519"/>
            <a:ext cx="3818633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4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第一课</a:t>
            </a:r>
            <a:endParaRPr lang="zh-CN" sz="4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45640" y="3137535"/>
            <a:ext cx="8300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micro:bit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基础课程（</a:t>
            </a:r>
            <a:r>
              <a:rPr lang="en-US" alt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1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）</a:t>
            </a:r>
            <a:r>
              <a:rPr lang="en-US" alt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“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噗</a:t>
            </a:r>
            <a:r>
              <a:rPr lang="en-US" alt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(pū)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通噗</a:t>
            </a:r>
            <a:r>
              <a:rPr lang="en-US" alt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(p</a:t>
            </a:r>
            <a:r>
              <a:rPr lang="en-US" alt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ū</a:t>
            </a:r>
            <a:r>
              <a:rPr lang="en-US" alt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)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通</a:t>
            </a:r>
            <a:r>
              <a:rPr lang="en-US" alt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”</a:t>
            </a:r>
            <a:endParaRPr lang="en-US" altLang="zh-CN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529561" y="1284511"/>
            <a:ext cx="1069145" cy="65421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-480060" y="203835"/>
            <a:ext cx="10042525" cy="435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入门视频教程</a:t>
            </a:r>
            <a:r>
              <a:rPr lang="zh-CN" altLang="en-US" sz="2800">
                <a:latin typeface="icomoon" charset="0"/>
                <a:ea typeface="Yu Gothic UI Semibold" panose="020B0700000000000000" charset="-128"/>
              </a:rPr>
              <a:t>         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81915"/>
            <a:ext cx="1668780" cy="10344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22491" y="778968"/>
            <a:ext cx="10899418" cy="5299025"/>
            <a:chOff x="0" y="0"/>
            <a:chExt cx="12192000" cy="68580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8598" y="5118134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1280687" y="1444203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43539" y="335914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1280688" y="56591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005062" y="2473706"/>
            <a:ext cx="6742135" cy="846183"/>
            <a:chOff x="1458962" y="1292335"/>
            <a:chExt cx="6742135" cy="846183"/>
          </a:xfrm>
        </p:grpSpPr>
        <p:sp>
          <p:nvSpPr>
            <p:cNvPr id="18" name="文本框 17"/>
            <p:cNvSpPr txBox="1"/>
            <p:nvPr/>
          </p:nvSpPr>
          <p:spPr>
            <a:xfrm>
              <a:off x="1459489" y="1292335"/>
              <a:ext cx="721995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方正少儿_GBK" panose="02000000000000000000" charset="-122"/>
                  <a:ea typeface="方正少儿_GBK" panose="02000000000000000000" charset="-122"/>
                </a:rPr>
                <a:t>Part1</a:t>
              </a:r>
              <a:endParaRPr lang="en-US" altLang="zh-CN" dirty="0" smtClean="0"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58962" y="1770042"/>
              <a:ext cx="10972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rgbClr val="0070C0"/>
                  </a:solidFill>
                  <a:latin typeface="方正少儿_GBK" panose="02000000000000000000" charset="-122"/>
                  <a:ea typeface="方正少儿_GBK" panose="02000000000000000000" charset="-122"/>
                  <a:hlinkClick r:id="rId2" action="ppaction://hlinksldjump"/>
                </a:rPr>
                <a:t>学习目标</a:t>
              </a:r>
              <a:endParaRPr lang="zh-CN" altLang="en-US" dirty="0">
                <a:solidFill>
                  <a:srgbClr val="0070C0"/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78949" y="1292335"/>
              <a:ext cx="782955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方正少儿_GBK" panose="02000000000000000000" charset="-122"/>
                  <a:ea typeface="方正少儿_GBK" panose="02000000000000000000" charset="-122"/>
                </a:rPr>
                <a:t>Part 2</a:t>
              </a:r>
              <a:endParaRPr lang="zh-CN" altLang="en-US" dirty="0"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279256" y="1739562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  <a:sym typeface="+mn-ea"/>
                  <a:hlinkClick r:id="rId3" action="ppaction://hlinksldjump"/>
                </a:rPr>
                <a:t>课前准备</a:t>
              </a:r>
              <a:endParaRPr lang="zh-CN" altLang="en-US" sz="20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271947" y="1312655"/>
              <a:ext cx="709295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方正少儿_GBK" panose="02000000000000000000" charset="-122"/>
                  <a:ea typeface="方正少儿_GBK" panose="02000000000000000000" charset="-122"/>
                </a:rPr>
                <a:t>Part3</a:t>
              </a:r>
              <a:endParaRPr lang="zh-CN" altLang="en-US" dirty="0"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271619" y="1754802"/>
              <a:ext cx="10972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  <a:hlinkClick r:id="rId4" action="ppaction://hlinksldjump"/>
                </a:rPr>
                <a:t>寻找积木</a:t>
              </a:r>
              <a:endParaRPr lang="zh-CN" altLang="en-US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180936" y="1292511"/>
              <a:ext cx="781050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方正少儿_GBK" panose="02000000000000000000" charset="-122"/>
                  <a:ea typeface="方正少儿_GBK" panose="02000000000000000000" charset="-122"/>
                </a:rPr>
                <a:t>Part 4</a:t>
              </a:r>
              <a:endParaRPr lang="zh-CN" altLang="en-US" dirty="0"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103817" y="1770218"/>
              <a:ext cx="10972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  <a:hlinkClick r:id="rId5" action="ppaction://hlinksldjump"/>
                </a:rPr>
                <a:t>组合积木</a:t>
              </a:r>
              <a:endParaRPr lang="zh-CN" altLang="en-US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28325" y="628417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目录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1050" y="133350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入门视频教程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亚博智能     </a:t>
            </a:r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视频教程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9822536" y="2473882"/>
            <a:ext cx="774065" cy="368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en-US" altLang="zh-CN" dirty="0" smtClean="0">
                <a:latin typeface="方正少儿_GBK" panose="02000000000000000000" charset="-122"/>
                <a:ea typeface="方正少儿_GBK" panose="02000000000000000000" charset="-122"/>
              </a:rPr>
              <a:t>Part </a:t>
            </a:r>
            <a:r>
              <a:rPr lang="en-US" dirty="0" smtClean="0">
                <a:latin typeface="方正少儿_GBK" panose="02000000000000000000" charset="-122"/>
                <a:ea typeface="方正少儿_GBK" panose="02000000000000000000" charset="-122"/>
              </a:rPr>
              <a:t>5</a:t>
            </a:r>
            <a:endParaRPr lang="en-US" dirty="0"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26367" y="2936349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hlinkClick r:id="rId6" action="ppaction://hlinksldjump"/>
              </a:rPr>
              <a:t>勇敢尝试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2705" y="56515"/>
            <a:ext cx="1225550" cy="759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Part 1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入门视频教程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亚博智能     </a:t>
            </a:r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模视频教程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3514725" y="4955540"/>
            <a:ext cx="69430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 Light" panose="020B0502040204020203" charset="-122"/>
                <a:ea typeface="微软雅黑 Light" panose="020B0502040204020203" charset="-122"/>
              </a:rPr>
              <a:t>       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大家下载好程序以后，可以看到点阵上先显示大心，然后再显示小心，一直循环，就像有一颗“心脏”在跳动。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4725" y="1774190"/>
            <a:ext cx="2947670" cy="24041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2435" y="1774190"/>
            <a:ext cx="2941320" cy="235013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78448" y="1924912"/>
            <a:ext cx="2079101" cy="1272213"/>
            <a:chOff x="5213810" y="4721826"/>
            <a:chExt cx="2079101" cy="1272213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2182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450903" y="5206160"/>
              <a:ext cx="16052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</a:rPr>
                <a:t>学习目标</a:t>
              </a:r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</p:grpSp>
      <p:pic>
        <p:nvPicPr>
          <p:cNvPr id="6" name="图片 5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50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Part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2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入门视频教程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亚博智能     </a:t>
            </a:r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视频教程</a:t>
            </a:r>
            <a:endParaRPr lang="zh-CN" altLang="en-US" sz="2800"/>
          </a:p>
        </p:txBody>
      </p:sp>
      <p:sp>
        <p:nvSpPr>
          <p:cNvPr id="19" name="文本框 18"/>
          <p:cNvSpPr txBox="1"/>
          <p:nvPr/>
        </p:nvSpPr>
        <p:spPr>
          <a:xfrm>
            <a:off x="3037572" y="1290888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大家需要准备：</a:t>
            </a:r>
            <a:endParaRPr lang="zh-CN" altLang="en-US" sz="24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90695" y="2089785"/>
            <a:ext cx="55835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●  Micro:bit</a:t>
            </a:r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主板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*1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●  USB</a:t>
            </a:r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数据线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*1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●  </a:t>
            </a:r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一台可以上网的电脑</a:t>
            </a:r>
            <a:endParaRPr lang="zh-CN" altLang="en-US" sz="32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48977" y="4122353"/>
            <a:ext cx="85877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 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然后将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m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icro:bit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通过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USB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连接电脑，电脑会弹出一个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U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盘，</a:t>
            </a:r>
            <a:endParaRPr lang="zh-CN" altLang="en-US" sz="24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  <a:p>
            <a:pPr algn="l"/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点击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U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盘里的网址进入编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(biān)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程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(chéng)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界面。</a:t>
            </a:r>
            <a:endParaRPr lang="zh-CN" altLang="en-US" sz="24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38113" y="2002382"/>
            <a:ext cx="2079101" cy="1272213"/>
            <a:chOff x="5213810" y="4799296"/>
            <a:chExt cx="2079101" cy="1272213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9929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476303" y="5520485"/>
              <a:ext cx="16052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</a:rPr>
                <a:t>课前准备</a:t>
              </a:r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</p:grp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075" y="45085"/>
            <a:ext cx="1233170" cy="764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入门视频教程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亚博智能     </a:t>
            </a:r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模块教程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18733" y="1852522"/>
            <a:ext cx="2079101" cy="1577804"/>
            <a:chOff x="5213810" y="4721826"/>
            <a:chExt cx="2079101" cy="1577804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2182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450903" y="5346495"/>
              <a:ext cx="1605280" cy="9531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</a:rPr>
                <a:t>寻找积木</a:t>
              </a:r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  <a:p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</p:grp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475" y="883285"/>
            <a:ext cx="8733155" cy="5264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zoom/>
      </p:transition>
    </mc:Choice>
    <mc:Fallback>
      <p:transition spd="slow">
        <p:zo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入门视频教程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亚博智能     </a:t>
            </a:r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视频教程</a:t>
            </a:r>
            <a:endParaRPr lang="zh-CN" altLang="en-US" sz="2800"/>
          </a:p>
        </p:txBody>
      </p:sp>
      <p:grpSp>
        <p:nvGrpSpPr>
          <p:cNvPr id="25" name="组合 24"/>
          <p:cNvGrpSpPr/>
          <p:nvPr/>
        </p:nvGrpSpPr>
        <p:grpSpPr>
          <a:xfrm>
            <a:off x="650178" y="2074137"/>
            <a:ext cx="2079101" cy="1272213"/>
            <a:chOff x="5213810" y="4721826"/>
            <a:chExt cx="2079101" cy="1272213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2182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450903" y="5301410"/>
              <a:ext cx="16052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</a:rPr>
                <a:t>组合积木</a:t>
              </a:r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</p:grp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4" name="图片 3" descr="VVY~Q`[M}VW]VMY1KSTZO%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9230" y="912495"/>
            <a:ext cx="8836660" cy="5187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hecker dir="vert"/>
      </p:transition>
    </mc:Choice>
    <mc:Fallback>
      <p:transition spd="slow">
        <p:checker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55270" y="735330"/>
            <a:ext cx="2817495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Part 5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42895" y="975995"/>
            <a:ext cx="8615045" cy="35382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l"/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今天的课程你学会了吗？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  <a:sym typeface="+mn-ea"/>
            </a:endParaRPr>
          </a:p>
          <a:p>
            <a:pPr algn="l"/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如果学会了就给自己一个顶呱呱吧</a:t>
            </a:r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~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  <a:sym typeface="+mn-ea"/>
            </a:endParaRPr>
          </a:p>
          <a:p>
            <a:pPr algn="l"/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现在布置一个课后作业给你哦</a:t>
            </a:r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~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  <a:sym typeface="+mn-ea"/>
            </a:endParaRPr>
          </a:p>
          <a:p>
            <a:pPr algn="l"/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  <a:sym typeface="+mn-ea"/>
            </a:endParaRPr>
          </a:p>
          <a:p>
            <a:pPr algn="ctr"/>
            <a:r>
              <a:rPr lang="zh-CN" altLang="en-US" sz="28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在我们刚才实现心形跳动的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micro:bitLED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点阵上，点亮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少儿_GBK" panose="02000000000000000000" charset="-122"/>
              <a:ea typeface="方正少儿_GBK" panose="02000000000000000000" charset="-122"/>
              <a:sym typeface="+mn-ea"/>
            </a:endParaRPr>
          </a:p>
          <a:p>
            <a:pPr algn="l"/>
            <a:r>
              <a:rPr lang="zh-CN" altLang="en-US" sz="28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一个圆形，一个三角形，一个长方形。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少儿_GBK" panose="02000000000000000000" charset="-122"/>
              <a:ea typeface="方正少儿_GBK" panose="02000000000000000000" charset="-122"/>
              <a:sym typeface="+mn-ea"/>
            </a:endParaRPr>
          </a:p>
          <a:p>
            <a:pPr algn="l"/>
            <a:endParaRPr lang="zh-CN" altLang="en-US" sz="2800" dirty="0">
              <a:solidFill>
                <a:schemeClr val="accent5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少儿_GBK" panose="02000000000000000000" charset="-122"/>
              <a:ea typeface="方正少儿_GBK" panose="02000000000000000000" charset="-122"/>
              <a:sym typeface="+mn-ea"/>
            </a:endParaRPr>
          </a:p>
          <a:p>
            <a:pPr algn="l"/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开动你的小脑筋，试试看吧</a:t>
            </a:r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~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少儿_GBK" panose="02000000000000000000" charset="-122"/>
              <a:ea typeface="方正少儿_GBK" panose="02000000000000000000" charset="-122"/>
              <a:sym typeface="+mn-ea"/>
            </a:endParaRPr>
          </a:p>
        </p:txBody>
      </p:sp>
      <p:pic>
        <p:nvPicPr>
          <p:cNvPr id="4" name="图片 3" descr="大拇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61375" y="1378585"/>
            <a:ext cx="579755" cy="579755"/>
          </a:xfrm>
          <a:prstGeom prst="rect">
            <a:avLst/>
          </a:prstGeom>
        </p:spPr>
      </p:pic>
      <p:pic>
        <p:nvPicPr>
          <p:cNvPr id="5" name="图片 4" descr="疑问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1735" y="3871595"/>
            <a:ext cx="607695" cy="51244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483173" y="2180817"/>
            <a:ext cx="2079101" cy="1272213"/>
            <a:chOff x="5213810" y="4721826"/>
            <a:chExt cx="2079101" cy="1272213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2182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450903" y="5345860"/>
              <a:ext cx="16052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</a:rPr>
                <a:t>勇敢尝试</a:t>
              </a:r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20090" y="7429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入门视频教程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亚博智能     </a:t>
            </a:r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视频教程</a:t>
            </a:r>
            <a:endParaRPr lang="zh-CN" altLang="en-US" sz="2800"/>
          </a:p>
        </p:txBody>
      </p:sp>
      <p:pic>
        <p:nvPicPr>
          <p:cNvPr id="7" name="图片 6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/>
      </p:transition>
    </mc:Choice>
    <mc:Fallback>
      <p:transition spd="slow">
        <p:blinds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597834" y="755699"/>
            <a:ext cx="6996332" cy="3961052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656236" y="3261927"/>
            <a:ext cx="447465" cy="283350"/>
            <a:chOff x="560275" y="3433438"/>
            <a:chExt cx="1198188" cy="758734"/>
          </a:xfrm>
        </p:grpSpPr>
        <p:sp>
          <p:nvSpPr>
            <p:cNvPr id="17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706620" y="2623185"/>
            <a:ext cx="32956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谢谢观看！</a:t>
            </a:r>
            <a:endParaRPr lang="zh-CN" altLang="en-US" sz="54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9891876" y="829994"/>
            <a:ext cx="1451304" cy="88806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100636" y="1072882"/>
            <a:ext cx="1033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micro:bit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小实验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18733" y="3918177"/>
            <a:ext cx="2079101" cy="1272213"/>
            <a:chOff x="5213810" y="4721826"/>
            <a:chExt cx="2079101" cy="1272213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2182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476303" y="5520485"/>
              <a:ext cx="15544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</a:rPr>
                <a:t>亚博智能制作</a:t>
              </a:r>
              <a:endParaRPr lang="zh-CN" altLang="en-US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入门视频教程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亚博智能     </a:t>
            </a:r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视频教程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12700"/>
            <a:ext cx="1425575" cy="883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卡通">
      <a:majorFont>
        <a:latin typeface="方正卡通简体"/>
        <a:ea typeface="方正喵呜体"/>
        <a:cs typeface=""/>
      </a:majorFont>
      <a:minorFont>
        <a:latin typeface="方正卡通简体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1219</Words>
  <Application>WPS 演示</Application>
  <PresentationFormat>自定义</PresentationFormat>
  <Paragraphs>108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方正少儿_GBK</vt:lpstr>
      <vt:lpstr>icomoon</vt:lpstr>
      <vt:lpstr>Yu Gothic UI Semibold</vt:lpstr>
      <vt:lpstr>微软雅黑 Light</vt:lpstr>
      <vt:lpstr>方正卡通简体</vt:lpstr>
      <vt:lpstr>Arial Unicode MS</vt:lpstr>
      <vt:lpstr>方正喵呜体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公孙绿萼</cp:lastModifiedBy>
  <cp:revision>59</cp:revision>
  <dcterms:created xsi:type="dcterms:W3CDTF">2014-02-21T16:31:00Z</dcterms:created>
  <dcterms:modified xsi:type="dcterms:W3CDTF">2017-12-25T07:28:24Z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