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3"/>
    <p:sldId id="257" r:id="rId4"/>
    <p:sldId id="264" r:id="rId5"/>
    <p:sldId id="282" r:id="rId6"/>
    <p:sldId id="290" r:id="rId7"/>
    <p:sldId id="265" r:id="rId8"/>
    <p:sldId id="268" r:id="rId9"/>
    <p:sldId id="293" r:id="rId10"/>
    <p:sldId id="269" r:id="rId11"/>
    <p:sldId id="291" r:id="rId12"/>
    <p:sldId id="292" r:id="rId13"/>
    <p:sldId id="261" r:id="rId14"/>
  </p:sldIdLst>
  <p:sldSz cx="12192000" cy="6858000"/>
  <p:notesSz cx="6858000" cy="9144000"/>
  <p:embeddedFontLst>
    <p:embeddedFont>
      <p:font typeface="微软雅黑" panose="020B0503020204020204" charset="-122"/>
      <p:regular r:id="rId18"/>
    </p:embeddedFont>
    <p:embeddedFont>
      <p:font typeface="方正少儿_GBK" panose="02000000000000000000" charset="-122"/>
      <p:regular r:id="rId19"/>
    </p:embeddedFont>
    <p:embeddedFont>
      <p:font typeface="icomoon" charset="0"/>
      <p:regular r:id="rId20"/>
    </p:embeddedFont>
    <p:embeddedFont>
      <p:font typeface="Yu Gothic UI Semibold" panose="020B0700000000000000" charset="-128"/>
      <p:bold r:id="rId21"/>
    </p:embeddedFont>
    <p:embeddedFont>
      <p:font typeface="微软雅黑 Light" panose="020B0502040204020203" charset="-122"/>
      <p:regular r:id="rId22"/>
    </p:embeddedFont>
    <p:embeddedFont>
      <p:font typeface="方正卡通简体" panose="03000509000000000000" charset="0"/>
      <p:regular r:id="rId23"/>
    </p:embeddedFont>
    <p:embeddedFont>
      <p:font typeface="方正喵呜体" panose="02010600010101010101" charset="0"/>
      <p:regular r:id="rId2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2902"/>
    <a:srgbClr val="FFFF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2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720" y="-96"/>
      </p:cViewPr>
      <p:guideLst>
        <p:guide orient="horz" pos="2131"/>
        <p:guide pos="3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font" Target="fonts/font7.fntdata"/><Relationship Id="rId23" Type="http://schemas.openxmlformats.org/officeDocument/2006/relationships/font" Target="fonts/font6.fntdata"/><Relationship Id="rId22" Type="http://schemas.openxmlformats.org/officeDocument/2006/relationships/font" Target="fonts/font5.fntdata"/><Relationship Id="rId21" Type="http://schemas.openxmlformats.org/officeDocument/2006/relationships/font" Target="fonts/font4.fntdata"/><Relationship Id="rId20" Type="http://schemas.openxmlformats.org/officeDocument/2006/relationships/font" Target="fonts/font3.fntdata"/><Relationship Id="rId2" Type="http://schemas.openxmlformats.org/officeDocument/2006/relationships/theme" Target="theme/theme1.xml"/><Relationship Id="rId19" Type="http://schemas.openxmlformats.org/officeDocument/2006/relationships/font" Target="fonts/font2.fntdata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836686" y="842468"/>
            <a:ext cx="1879218" cy="5299025"/>
            <a:chOff x="0" y="0"/>
            <a:chExt cx="12192000" cy="6858000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2743200" y="842468"/>
            <a:ext cx="8802509" cy="5299025"/>
            <a:chOff x="0" y="0"/>
            <a:chExt cx="12192000" cy="6858000"/>
          </a:xfrm>
        </p:grpSpPr>
        <p:sp>
          <p:nvSpPr>
            <p:cNvPr id="11" name="矩形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任意多边形 12"/>
          <p:cNvSpPr/>
          <p:nvPr userDrawn="1"/>
        </p:nvSpPr>
        <p:spPr>
          <a:xfrm>
            <a:off x="11326811" y="759707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 userDrawn="1"/>
        </p:nvSpPr>
        <p:spPr>
          <a:xfrm>
            <a:off x="428395" y="373320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1375265" y="343928"/>
            <a:ext cx="447465" cy="283350"/>
            <a:chOff x="560275" y="3433438"/>
            <a:chExt cx="1198188" cy="758734"/>
          </a:xfrm>
        </p:grpSpPr>
        <p:sp>
          <p:nvSpPr>
            <p:cNvPr id="1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 userDrawn="1"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0">
            <a:blip r:embed="rId14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random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3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3.png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0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804870" y="4572436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55619" y="566833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43405" y="1691640"/>
            <a:ext cx="8301355" cy="3338830"/>
          </a:xfrm>
          <a:prstGeom prst="rect">
            <a:avLst/>
          </a:prstGeom>
          <a:ln w="57150">
            <a:solidFill>
              <a:srgbClr val="5B9BD5"/>
            </a:solidFill>
          </a:ln>
        </p:spPr>
      </p:pic>
      <p:sp>
        <p:nvSpPr>
          <p:cNvPr id="18" name="文本框 17"/>
          <p:cNvSpPr txBox="1"/>
          <p:nvPr/>
        </p:nvSpPr>
        <p:spPr>
          <a:xfrm>
            <a:off x="3984739" y="2388519"/>
            <a:ext cx="3818633" cy="7067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sz="4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第九课</a:t>
            </a:r>
            <a:endParaRPr lang="zh-CN" sz="4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45640" y="3137535"/>
            <a:ext cx="830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Croco:Kit</a:t>
            </a:r>
            <a:r>
              <a:rPr lang="zh-CN" altLang="zh-CN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传感器</a:t>
            </a:r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课程（</a:t>
            </a:r>
            <a:r>
              <a:rPr lang="en-US" altLang="zh-CN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1</a:t>
            </a:r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）</a:t>
            </a:r>
            <a:endParaRPr lang="en-US" altLang="zh-CN" sz="28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ctr"/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点亮</a:t>
            </a:r>
            <a:r>
              <a:rPr lang="zh-CN" altLang="en-US" sz="2800" dirty="0" smtClean="0">
                <a:solidFill>
                  <a:schemeClr val="accent1"/>
                </a:solidFill>
                <a:latin typeface="方正少儿_GBK" panose="02000000000000000000" charset="-122"/>
                <a:ea typeface="方正少儿_GBK" panose="02000000000000000000" charset="-122"/>
              </a:rPr>
              <a:t>第</a:t>
            </a:r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一</a:t>
            </a:r>
            <a:r>
              <a:rPr lang="zh-CN" altLang="en-US" sz="2800" dirty="0" smtClean="0">
                <a:solidFill>
                  <a:schemeClr val="accent1"/>
                </a:solidFill>
                <a:latin typeface="方正少儿_GBK" panose="02000000000000000000" charset="-122"/>
                <a:ea typeface="方正少儿_GBK" panose="02000000000000000000" charset="-122"/>
              </a:rPr>
              <a:t>颗灯</a:t>
            </a:r>
            <a:endParaRPr lang="zh-CN" altLang="en-US" sz="2400" dirty="0">
              <a:solidFill>
                <a:schemeClr val="accent1"/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1529561" y="1284511"/>
            <a:ext cx="1069145" cy="65421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62179" y="203835"/>
            <a:ext cx="1004252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4625" y="81915"/>
            <a:ext cx="1505585" cy="933450"/>
          </a:xfrm>
          <a:prstGeom prst="rect">
            <a:avLst/>
          </a:prstGeom>
        </p:spPr>
      </p:pic>
      <p:sp>
        <p:nvSpPr>
          <p:cNvPr id="2" name="任意多边形 1"/>
          <p:cNvSpPr/>
          <p:nvPr/>
        </p:nvSpPr>
        <p:spPr>
          <a:xfrm>
            <a:off x="9813248" y="4513409"/>
            <a:ext cx="942537" cy="576743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53720" y="628650"/>
            <a:ext cx="111280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5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</a:t>
            </a: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8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grpSp>
        <p:nvGrpSpPr>
          <p:cNvPr id="2" name="组合 24"/>
          <p:cNvGrpSpPr/>
          <p:nvPr/>
        </p:nvGrpSpPr>
        <p:grpSpPr>
          <a:xfrm>
            <a:off x="650178" y="207413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01410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组合积木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77645" y="45085"/>
            <a:ext cx="1109345" cy="6877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72374" y="1300294"/>
            <a:ext cx="84721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第三步，我们需要和第二步一样的积木块，所有再次从左边栏积木块中找到对应</a:t>
            </a:r>
            <a:endParaRPr lang="en-US" altLang="zh-CN" dirty="0" smtClean="0"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的积木块，然后修改为‘当按钮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B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被按下时’，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RGB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灯引脚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R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选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P0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，引脚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G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选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P1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，</a:t>
            </a:r>
            <a:endParaRPr lang="en-US" altLang="zh-CN" dirty="0" smtClean="0"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引脚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B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选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P2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，显示为‘灭’，并且把显示图标选为小的心形。</a:t>
            </a:r>
            <a:endParaRPr lang="zh-CN" altLang="en-US" dirty="0"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0050" y="2309203"/>
            <a:ext cx="21050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53720" y="628650"/>
            <a:ext cx="111280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5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</a:t>
            </a: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能     </a:t>
            </a:r>
            <a:r>
              <a:rPr lang="en-US" altLang="zh-CN" sz="28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grpSp>
        <p:nvGrpSpPr>
          <p:cNvPr id="2" name="组合 24"/>
          <p:cNvGrpSpPr/>
          <p:nvPr/>
        </p:nvGrpSpPr>
        <p:grpSpPr>
          <a:xfrm>
            <a:off x="650178" y="207413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01410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最终程序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77645" y="45085"/>
            <a:ext cx="1109345" cy="68770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6981" y="923446"/>
            <a:ext cx="4819797" cy="510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97834" y="755699"/>
            <a:ext cx="6996332" cy="3961052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 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3656236" y="3261927"/>
            <a:ext cx="447465" cy="283350"/>
            <a:chOff x="560275" y="3433438"/>
            <a:chExt cx="1198188" cy="758734"/>
          </a:xfrm>
        </p:grpSpPr>
        <p:sp>
          <p:nvSpPr>
            <p:cNvPr id="17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任意多边形 18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706620" y="2623185"/>
            <a:ext cx="32956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谢谢观看！</a:t>
            </a:r>
            <a:endParaRPr lang="zh-CN" altLang="en-US" sz="5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9891876" y="829994"/>
            <a:ext cx="1451304" cy="88806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18733" y="391817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5544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亚博智能制作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</a:t>
            </a: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能     </a:t>
            </a:r>
            <a:r>
              <a:rPr lang="en-US" altLang="zh-CN" sz="28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pic>
        <p:nvPicPr>
          <p:cNvPr id="2" name="图片 1" descr="logo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74625" y="81915"/>
            <a:ext cx="1428115" cy="885190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2490" y="864763"/>
            <a:ext cx="10899418" cy="5299025"/>
            <a:chOff x="0" y="0"/>
            <a:chExt cx="12192000" cy="6858000"/>
          </a:xfrm>
        </p:grpSpPr>
        <p:sp>
          <p:nvSpPr>
            <p:cNvPr id="13" name="矩形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1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95710" y="4790963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>
            <a:off x="11280687" y="1444203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43539" y="335914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11280688" y="56591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914257" y="2473706"/>
            <a:ext cx="6910410" cy="846183"/>
            <a:chOff x="1368157" y="1292335"/>
            <a:chExt cx="6910410" cy="846183"/>
          </a:xfrm>
        </p:grpSpPr>
        <p:sp>
          <p:nvSpPr>
            <p:cNvPr id="18" name="文本框 17"/>
            <p:cNvSpPr txBox="1"/>
            <p:nvPr/>
          </p:nvSpPr>
          <p:spPr>
            <a:xfrm>
              <a:off x="1459489" y="1292335"/>
              <a:ext cx="7219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Part1</a:t>
              </a:r>
              <a:endParaRPr lang="en-US" altLang="zh-CN" dirty="0" smtClean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368157" y="177004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2" action="ppaction://hlinksldjump"/>
                </a:rPr>
                <a:t>学习目标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278949" y="1292335"/>
              <a:ext cx="78295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2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279256" y="173956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sym typeface="+mn-ea"/>
                  <a:hlinkClick r:id="rId3" action="ppaction://hlinksldjump"/>
                </a:rPr>
                <a:t>课前准备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  <a:hlinkClick r:id="rId3" action="ppaction://hlinksldjump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271947" y="1312655"/>
              <a:ext cx="7092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Part3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271619" y="175480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4" action="ppaction://hlinksldjump"/>
                </a:rPr>
                <a:t>动手接线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180936" y="1292511"/>
              <a:ext cx="781050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4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181287" y="1770218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5" action="ppaction://hlinksldjump"/>
                </a:rPr>
                <a:t>寻找积木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28325" y="628417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目录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1050" y="133350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8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9611081" y="2473882"/>
            <a:ext cx="774065" cy="3683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Part 5</a:t>
            </a:r>
            <a:endParaRPr lang="zh-CN" altLang="en-US" dirty="0"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1" name="文本框 10">
            <a:hlinkClick r:id="rId6" action="ppaction://hlinksldjump"/>
          </p:cNvPr>
          <p:cNvSpPr txBox="1"/>
          <p:nvPr/>
        </p:nvSpPr>
        <p:spPr>
          <a:xfrm>
            <a:off x="9534597" y="2951589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hlinkClick r:id="rId6" action="ppaction://hlinksldjump"/>
              </a:rPr>
              <a:t>组合积木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12" name="图片 11" descr="logo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22705" y="69215"/>
            <a:ext cx="1148080" cy="711835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887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1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8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3407410" y="4949825"/>
            <a:ext cx="694309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 Light" panose="020B0502040204020203" charset="-122"/>
                <a:ea typeface="微软雅黑 Light" panose="020B0502040204020203" charset="-122"/>
              </a:rPr>
              <a:t>     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大家下载好程序以后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，可以看到</a:t>
            </a:r>
            <a:r>
              <a:rPr lang="en-US" altLang="zh-CN" b="1" dirty="0" err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Micro:bit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en-US" altLang="zh-CN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LED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点阵上提示一次‘</a:t>
            </a:r>
            <a:r>
              <a:rPr lang="en-US" altLang="zh-CN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HELLO!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’字样，当按下</a:t>
            </a: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键时，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可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以看到</a:t>
            </a:r>
            <a:r>
              <a:rPr lang="en-US" altLang="zh-CN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RGB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灯亮白灯，同时</a:t>
            </a:r>
            <a:r>
              <a:rPr lang="en-US" altLang="zh-CN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LED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点阵上出现一个‘大心图案’，当再次</a:t>
            </a:r>
            <a:r>
              <a:rPr lang="en-US" altLang="zh-CN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键时，图案变成‘小心图案’并且</a:t>
            </a:r>
            <a:r>
              <a:rPr lang="en-US" altLang="zh-CN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RGB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灯关闭。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78448" y="1924912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206160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学习目标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9" name="图片 8" descr="logo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34181" y="0"/>
            <a:ext cx="1423319" cy="882015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6873" y="1102236"/>
            <a:ext cx="3361097" cy="371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6473" y="1073790"/>
            <a:ext cx="3021041" cy="3802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</a:t>
            </a: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8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sp>
        <p:nvSpPr>
          <p:cNvPr id="19" name="文本框 18"/>
          <p:cNvSpPr txBox="1"/>
          <p:nvPr/>
        </p:nvSpPr>
        <p:spPr>
          <a:xfrm>
            <a:off x="3037572" y="1290888"/>
            <a:ext cx="231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大家需要准备：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46880" y="1707515"/>
            <a:ext cx="558355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●  Micro:bit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主板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*1</a:t>
            </a:r>
            <a:endParaRPr lang="en-US" altLang="zh-CN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</a:t>
            </a:r>
            <a:r>
              <a:rPr lang="en-US" altLang="zh-CN" sz="2400" dirty="0" err="1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Croco:Kit</a:t>
            </a:r>
            <a:r>
              <a:rPr lang="zh-CN" altLang="en-US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扩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展板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*1</a:t>
            </a:r>
            <a:endParaRPr lang="en-US" altLang="zh-CN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</a:t>
            </a:r>
            <a:r>
              <a:rPr lang="zh-CN" altLang="en-US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鳄鱼夹线</a:t>
            </a:r>
            <a:r>
              <a:rPr lang="en-US" altLang="zh-CN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*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4</a:t>
            </a:r>
            <a:endParaRPr lang="en-US" altLang="zh-CN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USB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数据线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*1</a:t>
            </a:r>
            <a:endParaRPr lang="en-US" altLang="zh-CN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</a:t>
            </a:r>
            <a:r>
              <a:rPr lang="en-US" altLang="zh-CN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RGB</a:t>
            </a:r>
            <a:r>
              <a:rPr lang="zh-CN" altLang="en-US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灯模块</a:t>
            </a:r>
            <a:r>
              <a:rPr lang="en-US" altLang="zh-CN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*1</a:t>
            </a:r>
            <a:endParaRPr lang="en-US" altLang="zh-CN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一台可以上网的电脑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48977" y="4122353"/>
            <a:ext cx="891141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rPr>
              <a:t>       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然后将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m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icro:bit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通过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USB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连接电脑，电脑会弹出一个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U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盘，点击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U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盘里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l"/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的网址进入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编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(biān)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程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(chéng)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界面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然后点击添加软件包，将亚博软件包网址：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000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https://github.com/lzty634158/Croco-Kit</a:t>
            </a:r>
            <a:r>
              <a:rPr lang="zh-CN" altLang="en-US" sz="20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复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制到输入栏，点击确认添加</a:t>
            </a:r>
            <a:r>
              <a:rPr lang="zh-CN" altLang="en-US" sz="20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软件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包</a:t>
            </a:r>
            <a:r>
              <a:rPr lang="zh-CN" altLang="en-US" sz="20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，</a:t>
            </a:r>
            <a:endParaRPr lang="en-US" altLang="zh-CN" sz="20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r>
              <a:rPr lang="zh-CN" altLang="en-US" sz="20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之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后就能使用亚博软件包的积木块儿啦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~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。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38113" y="2002382"/>
            <a:ext cx="2079101" cy="1272213"/>
            <a:chOff x="5213810" y="479929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9929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84692" y="5419817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课前准备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56385" y="45085"/>
            <a:ext cx="1292860" cy="801370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</a:t>
            </a: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能    </a:t>
            </a:r>
            <a:r>
              <a:rPr lang="en-US" altLang="zh-CN" sz="28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grpSp>
        <p:nvGrpSpPr>
          <p:cNvPr id="6" name="组合 24"/>
          <p:cNvGrpSpPr/>
          <p:nvPr/>
        </p:nvGrpSpPr>
        <p:grpSpPr>
          <a:xfrm>
            <a:off x="638113" y="2002382"/>
            <a:ext cx="2079101" cy="1272213"/>
            <a:chOff x="5213810" y="479929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9929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课前准备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56385" y="45085"/>
            <a:ext cx="1292860" cy="80137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850547" y="5041783"/>
            <a:ext cx="6471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注意：需要先把</a:t>
            </a:r>
            <a:r>
              <a:rPr lang="en-US" altLang="zh-CN" dirty="0" err="1" smtClean="0">
                <a:latin typeface="方正少儿_GBK" panose="02000000000000000000" charset="-122"/>
                <a:ea typeface="方正少儿_GBK" panose="02000000000000000000" charset="-122"/>
              </a:rPr>
              <a:t>Croco:Kit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扩展板上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S2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拨到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IO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端，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S3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拨到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NC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端</a:t>
            </a:r>
            <a:endParaRPr lang="zh-CN" altLang="en-US" dirty="0"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14" name="图片 13" descr="扩展板NC+I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5365" y="1018503"/>
            <a:ext cx="6223406" cy="3914224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0998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3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</a:t>
            </a: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8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grpSp>
        <p:nvGrpSpPr>
          <p:cNvPr id="25" name="组合 24"/>
          <p:cNvGrpSpPr/>
          <p:nvPr/>
        </p:nvGrpSpPr>
        <p:grpSpPr>
          <a:xfrm>
            <a:off x="638113" y="2002382"/>
            <a:ext cx="2079101" cy="1272213"/>
            <a:chOff x="5213810" y="479929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9929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动手接线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80515" y="120650"/>
            <a:ext cx="1119505" cy="69405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743828" y="852868"/>
            <a:ext cx="5020105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小朋友们需要动动自己的小手指</a:t>
            </a:r>
            <a:r>
              <a:rPr lang="zh-CN" altLang="en-US" sz="2000" dirty="0" smtClean="0">
                <a:solidFill>
                  <a:schemeClr val="accent1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，</a:t>
            </a:r>
            <a:endParaRPr lang="en-US" altLang="zh-CN" sz="2000" dirty="0" smtClean="0">
              <a:solidFill>
                <a:schemeClr val="accent1"/>
              </a:solidFill>
              <a:effectLst/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zh-CN" altLang="en-US" sz="2000" dirty="0" smtClean="0">
                <a:solidFill>
                  <a:schemeClr val="accent1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用鳄鱼夹连接线</a:t>
            </a:r>
            <a:r>
              <a:rPr lang="zh-CN" altLang="en-US" sz="2000" dirty="0" smtClean="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将</a:t>
            </a:r>
            <a:r>
              <a:rPr lang="en-US" altLang="zh-CN" sz="2000" dirty="0" err="1" smtClean="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Croco:Kit</a:t>
            </a:r>
            <a:r>
              <a:rPr lang="zh-CN" altLang="en-US" sz="2000" dirty="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扩展板</a:t>
            </a:r>
            <a:r>
              <a:rPr lang="zh-CN" altLang="en-US" sz="2000" dirty="0" smtClean="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上的</a:t>
            </a:r>
            <a:endParaRPr lang="en-US" altLang="zh-CN" sz="2000" dirty="0" smtClean="0">
              <a:solidFill>
                <a:srgbClr val="CD2902"/>
              </a:solidFill>
              <a:effectLst/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000" dirty="0" smtClean="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P0</a:t>
            </a:r>
            <a:r>
              <a:rPr lang="zh-CN" altLang="en-US" sz="2000" dirty="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引</a:t>
            </a:r>
            <a:r>
              <a:rPr lang="zh-CN" altLang="en-US" sz="2000" dirty="0" smtClean="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脚和</a:t>
            </a:r>
            <a:r>
              <a:rPr lang="en-US" altLang="zh-CN" sz="2000" dirty="0" smtClean="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RGB</a:t>
            </a:r>
            <a:r>
              <a:rPr lang="zh-CN" altLang="en-US" sz="2000" dirty="0" smtClean="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灯模块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panose="02000000000000000000" charset="-122"/>
                <a:ea typeface="方正少儿_GBK" panose="02000000000000000000" charset="-122"/>
              </a:rPr>
              <a:t>的</a:t>
            </a:r>
            <a:r>
              <a:rPr lang="en-US" altLang="zh-CN" sz="2000" dirty="0" smtClean="0">
                <a:solidFill>
                  <a:srgbClr val="CD2902"/>
                </a:solidFill>
                <a:latin typeface="方正少儿_GBK" panose="02000000000000000000" charset="-122"/>
                <a:ea typeface="方正少儿_GBK" panose="02000000000000000000" charset="-122"/>
              </a:rPr>
              <a:t>Red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panose="02000000000000000000" charset="-122"/>
                <a:ea typeface="方正少儿_GBK" panose="02000000000000000000" charset="-122"/>
              </a:rPr>
              <a:t>连接</a:t>
            </a:r>
            <a:r>
              <a:rPr lang="zh-CN" altLang="en-US" sz="2000" dirty="0" smtClean="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起</a:t>
            </a:r>
            <a:r>
              <a:rPr lang="zh-CN" altLang="en-US" sz="2000" dirty="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来</a:t>
            </a:r>
            <a:r>
              <a:rPr lang="zh-CN" altLang="en-US" sz="2000" dirty="0">
                <a:solidFill>
                  <a:srgbClr val="7030A0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，</a:t>
            </a:r>
            <a:endParaRPr lang="zh-CN" altLang="en-US" sz="2000" dirty="0">
              <a:solidFill>
                <a:srgbClr val="7030A0"/>
              </a:solidFill>
              <a:effectLst/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000" dirty="0" smtClean="0">
                <a:solidFill>
                  <a:schemeClr val="accent6"/>
                </a:solidFill>
                <a:latin typeface="方正少儿_GBK" panose="02000000000000000000" charset="-122"/>
                <a:ea typeface="方正少儿_GBK" panose="02000000000000000000" charset="-122"/>
              </a:rPr>
              <a:t>P1</a:t>
            </a:r>
            <a:r>
              <a:rPr lang="zh-CN" altLang="en-US" sz="2000" dirty="0" smtClean="0">
                <a:solidFill>
                  <a:schemeClr val="accent6"/>
                </a:solidFill>
                <a:latin typeface="方正少儿_GBK" panose="02000000000000000000" charset="-122"/>
                <a:ea typeface="方正少儿_GBK" panose="02000000000000000000" charset="-122"/>
              </a:rPr>
              <a:t>引脚和</a:t>
            </a:r>
            <a:r>
              <a:rPr lang="en-US" altLang="zh-CN" sz="2000" dirty="0" smtClean="0">
                <a:solidFill>
                  <a:schemeClr val="accent6"/>
                </a:solidFill>
                <a:latin typeface="方正少儿_GBK" panose="02000000000000000000" charset="-122"/>
                <a:ea typeface="方正少儿_GBK" panose="02000000000000000000" charset="-122"/>
              </a:rPr>
              <a:t>RGB</a:t>
            </a:r>
            <a:r>
              <a:rPr lang="zh-CN" altLang="en-US" sz="2000" dirty="0" smtClean="0">
                <a:solidFill>
                  <a:schemeClr val="accent6"/>
                </a:solidFill>
                <a:latin typeface="方正少儿_GBK" panose="02000000000000000000" charset="-122"/>
                <a:ea typeface="方正少儿_GBK" panose="02000000000000000000" charset="-122"/>
              </a:rPr>
              <a:t>灯模块的</a:t>
            </a:r>
            <a:r>
              <a:rPr lang="en-US" altLang="zh-CN" sz="2000" dirty="0" smtClean="0">
                <a:solidFill>
                  <a:schemeClr val="accent6"/>
                </a:solidFill>
                <a:latin typeface="方正少儿_GBK" panose="02000000000000000000" charset="-122"/>
                <a:ea typeface="方正少儿_GBK" panose="02000000000000000000" charset="-122"/>
              </a:rPr>
              <a:t>Green</a:t>
            </a:r>
            <a:r>
              <a:rPr lang="zh-CN" altLang="en-US" sz="2000" dirty="0" smtClean="0">
                <a:solidFill>
                  <a:schemeClr val="accent6"/>
                </a:solidFill>
                <a:latin typeface="方正少儿_GBK" panose="02000000000000000000" charset="-122"/>
                <a:ea typeface="方正少儿_GBK" panose="02000000000000000000" charset="-122"/>
              </a:rPr>
              <a:t>连接起来，</a:t>
            </a:r>
            <a:endParaRPr lang="en-US" altLang="zh-CN" sz="2000" dirty="0" smtClean="0">
              <a:solidFill>
                <a:schemeClr val="accent6"/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000" dirty="0" smtClean="0">
                <a:solidFill>
                  <a:schemeClr val="accent5"/>
                </a:solidFill>
                <a:latin typeface="方正少儿_GBK" panose="02000000000000000000" charset="-122"/>
                <a:ea typeface="方正少儿_GBK" panose="02000000000000000000" charset="-122"/>
              </a:rPr>
              <a:t>P2</a:t>
            </a:r>
            <a:r>
              <a:rPr lang="zh-CN" altLang="en-US" sz="2000" dirty="0" smtClean="0">
                <a:solidFill>
                  <a:schemeClr val="accent5"/>
                </a:solidFill>
                <a:latin typeface="方正少儿_GBK" panose="02000000000000000000" charset="-122"/>
                <a:ea typeface="方正少儿_GBK" panose="02000000000000000000" charset="-122"/>
              </a:rPr>
              <a:t>引脚和</a:t>
            </a:r>
            <a:r>
              <a:rPr lang="en-US" altLang="zh-CN" sz="2000" dirty="0" smtClean="0">
                <a:solidFill>
                  <a:schemeClr val="accent5"/>
                </a:solidFill>
                <a:latin typeface="方正少儿_GBK" panose="02000000000000000000" charset="-122"/>
                <a:ea typeface="方正少儿_GBK" panose="02000000000000000000" charset="-122"/>
              </a:rPr>
              <a:t>RGB</a:t>
            </a:r>
            <a:r>
              <a:rPr lang="zh-CN" altLang="en-US" sz="2000" dirty="0" smtClean="0">
                <a:solidFill>
                  <a:schemeClr val="accent5"/>
                </a:solidFill>
                <a:latin typeface="方正少儿_GBK" panose="02000000000000000000" charset="-122"/>
                <a:ea typeface="方正少儿_GBK" panose="02000000000000000000" charset="-122"/>
              </a:rPr>
              <a:t>灯模块的</a:t>
            </a:r>
            <a:r>
              <a:rPr lang="en-US" altLang="zh-CN" sz="2000" dirty="0" smtClean="0">
                <a:solidFill>
                  <a:schemeClr val="accent5"/>
                </a:solidFill>
                <a:latin typeface="方正少儿_GBK" panose="02000000000000000000" charset="-122"/>
                <a:ea typeface="方正少儿_GBK" panose="02000000000000000000" charset="-122"/>
              </a:rPr>
              <a:t>Blue</a:t>
            </a:r>
            <a:r>
              <a:rPr lang="zh-CN" altLang="en-US" sz="2000" dirty="0" smtClean="0">
                <a:solidFill>
                  <a:schemeClr val="accent5"/>
                </a:solidFill>
                <a:latin typeface="方正少儿_GBK" panose="02000000000000000000" charset="-122"/>
                <a:ea typeface="方正少儿_GBK" panose="02000000000000000000" charset="-122"/>
              </a:rPr>
              <a:t>连接起来，</a:t>
            </a:r>
            <a:endParaRPr lang="en-US" altLang="zh-CN" sz="2000" dirty="0" smtClean="0">
              <a:solidFill>
                <a:schemeClr val="accent5"/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000" dirty="0" smtClean="0"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GND</a:t>
            </a:r>
            <a:r>
              <a:rPr lang="zh-CN" altLang="en-US" sz="2000" dirty="0" smtClean="0"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引脚和</a:t>
            </a:r>
            <a:r>
              <a:rPr lang="en-US" altLang="zh-CN" sz="2000" dirty="0" smtClean="0">
                <a:latin typeface="方正少儿_GBK" panose="02000000000000000000" charset="-122"/>
                <a:ea typeface="方正少儿_GBK" panose="02000000000000000000" charset="-122"/>
              </a:rPr>
              <a:t>R</a:t>
            </a:r>
            <a:r>
              <a:rPr lang="en-US" altLang="zh-CN" sz="2000" dirty="0" smtClean="0"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GB</a:t>
            </a:r>
            <a:r>
              <a:rPr lang="zh-CN" altLang="en-US" sz="2000" dirty="0" smtClean="0"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灯模块的</a:t>
            </a:r>
            <a:r>
              <a:rPr lang="en-US" altLang="zh-CN" sz="2000" dirty="0" smtClean="0"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GND</a:t>
            </a:r>
            <a:r>
              <a:rPr lang="zh-CN" altLang="en-US" sz="2000" dirty="0" smtClean="0"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连接起来</a:t>
            </a:r>
            <a:endParaRPr lang="zh-CN" altLang="en-US" sz="2000" dirty="0">
              <a:effectLst/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3447" y="2893285"/>
            <a:ext cx="7420074" cy="278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频教程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 dirty="0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程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12402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8733" y="1852522"/>
            <a:ext cx="2079101" cy="1577804"/>
            <a:chOff x="5213810" y="4721826"/>
            <a:chExt cx="2079101" cy="1577804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46495"/>
              <a:ext cx="1605280" cy="95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寻找积木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  <a:p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7" name="图片 6" descr="logo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74165" y="45085"/>
            <a:ext cx="1341120" cy="83121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0200" y="967050"/>
            <a:ext cx="2934319" cy="508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9778" y="973867"/>
            <a:ext cx="3038955" cy="5003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频教程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 dirty="0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程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12402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grpSp>
        <p:nvGrpSpPr>
          <p:cNvPr id="2" name="组合 24"/>
          <p:cNvGrpSpPr/>
          <p:nvPr/>
        </p:nvGrpSpPr>
        <p:grpSpPr>
          <a:xfrm>
            <a:off x="518733" y="1852522"/>
            <a:ext cx="2079101" cy="1577804"/>
            <a:chOff x="5213810" y="4721826"/>
            <a:chExt cx="2079101" cy="1577804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46495"/>
              <a:ext cx="1605280" cy="95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寻找积木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  <a:p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7" name="图片 6" descr="logo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74165" y="45085"/>
            <a:ext cx="1341120" cy="83121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4511" y="1023457"/>
            <a:ext cx="2962142" cy="49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53720" y="628650"/>
            <a:ext cx="111280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5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</a:t>
            </a: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8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grpSp>
        <p:nvGrpSpPr>
          <p:cNvPr id="25" name="组合 24"/>
          <p:cNvGrpSpPr/>
          <p:nvPr/>
        </p:nvGrpSpPr>
        <p:grpSpPr>
          <a:xfrm>
            <a:off x="650178" y="207413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01410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组合积木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77645" y="45085"/>
            <a:ext cx="1109345" cy="68770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419094"/>
            <a:ext cx="24384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011648" y="1082180"/>
            <a:ext cx="780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第一步，找到‘当开机时’和‘显示字符串’这两个积木块，并且组合起来</a:t>
            </a:r>
            <a:endParaRPr lang="zh-CN" altLang="en-US" dirty="0"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12316" y="3129094"/>
            <a:ext cx="5474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第二步，找到‘当按钮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A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被按下时’、‘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RGB</a:t>
            </a:r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灯’和</a:t>
            </a:r>
            <a:endParaRPr lang="en-US" altLang="zh-CN" dirty="0" smtClean="0"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zh-CN" altLang="en-US" dirty="0" smtClean="0">
                <a:latin typeface="方正少儿_GBK" panose="02000000000000000000" charset="-122"/>
                <a:ea typeface="方正少儿_GBK" panose="02000000000000000000" charset="-122"/>
              </a:rPr>
              <a:t>‘显示图标’三个积木块并如右图方式组合。</a:t>
            </a:r>
            <a:endParaRPr lang="zh-CN" altLang="en-US" dirty="0"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27191" y="2598927"/>
            <a:ext cx="20669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221372" y="4135772"/>
            <a:ext cx="5477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注意修改</a:t>
            </a:r>
            <a:r>
              <a:rPr lang="en-US" altLang="zh-CN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RGB</a:t>
            </a:r>
            <a:r>
              <a:rPr lang="zh-CN" altLang="en-US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灯的引脚信息，引脚</a:t>
            </a:r>
            <a:r>
              <a:rPr lang="en-US" altLang="zh-CN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R</a:t>
            </a:r>
            <a:r>
              <a:rPr lang="zh-CN" altLang="en-US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对应</a:t>
            </a:r>
            <a:r>
              <a:rPr lang="en-US" altLang="zh-CN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P0</a:t>
            </a:r>
            <a:r>
              <a:rPr lang="zh-CN" altLang="en-US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，</a:t>
            </a:r>
            <a:endParaRPr lang="en-US" altLang="zh-CN" dirty="0" smtClean="0">
              <a:solidFill>
                <a:srgbClr val="FF0000"/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zh-CN" altLang="en-US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引脚</a:t>
            </a:r>
            <a:r>
              <a:rPr lang="en-US" altLang="zh-CN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G</a:t>
            </a:r>
            <a:r>
              <a:rPr lang="zh-CN" altLang="en-US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对应</a:t>
            </a:r>
            <a:r>
              <a:rPr lang="en-US" altLang="zh-CN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P1</a:t>
            </a:r>
            <a:r>
              <a:rPr lang="zh-CN" altLang="en-US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，引脚</a:t>
            </a:r>
            <a:r>
              <a:rPr lang="en-US" altLang="zh-CN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B</a:t>
            </a:r>
            <a:r>
              <a:rPr lang="zh-CN" altLang="en-US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对应</a:t>
            </a:r>
            <a:r>
              <a:rPr lang="en-US" altLang="zh-CN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P2</a:t>
            </a:r>
            <a:r>
              <a:rPr lang="zh-CN" altLang="en-US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，显示选择‘白色’。</a:t>
            </a:r>
            <a:endParaRPr lang="zh-CN" altLang="en-US" dirty="0">
              <a:solidFill>
                <a:srgbClr val="FF0000"/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卡通">
      <a:majorFont>
        <a:latin typeface="方正卡通简体"/>
        <a:ea typeface="方正喵呜体"/>
        <a:cs typeface=""/>
      </a:majorFont>
      <a:minorFont>
        <a:latin typeface="方正卡通简体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1771</Words>
  <Application>WPS 演示</Application>
  <PresentationFormat>自定义</PresentationFormat>
  <Paragraphs>156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方正少儿_GBK</vt:lpstr>
      <vt:lpstr>icomoon</vt:lpstr>
      <vt:lpstr>Yu Gothic UI Semibold</vt:lpstr>
      <vt:lpstr>微软雅黑 Light</vt:lpstr>
      <vt:lpstr>方正卡通简体</vt:lpstr>
      <vt:lpstr>Arial Unicode MS</vt:lpstr>
      <vt:lpstr>方正喵呜体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creator>PPTS</dc:creator>
  <cp:keywords>PPTS</cp:keywords>
  <dc:description>PPTS</dc:description>
  <dc:subject>PPTS</dc:subject>
  <cp:category>PPTS</cp:category>
  <cp:lastModifiedBy>超级无敌小胖仔</cp:lastModifiedBy>
  <cp:revision>129</cp:revision>
  <dcterms:created xsi:type="dcterms:W3CDTF">2014-02-21T16:31:00Z</dcterms:created>
  <dcterms:modified xsi:type="dcterms:W3CDTF">2019-05-31T03:04:46Z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