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3"/>
    <p:sldId id="257" r:id="rId4"/>
    <p:sldId id="258" r:id="rId5"/>
    <p:sldId id="263" r:id="rId6"/>
    <p:sldId id="266" r:id="rId7"/>
    <p:sldId id="259" r:id="rId8"/>
    <p:sldId id="269" r:id="rId9"/>
    <p:sldId id="270" r:id="rId10"/>
    <p:sldId id="260" r:id="rId11"/>
    <p:sldId id="268" r:id="rId1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1134" y="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  <a:ln/>
        </p:spPr>
        <p:txBody>
          <a:bodyPr anchor="ctr"/>
          <a:p>
            <a:pPr defTabSz="914400">
              <a:buSzPct val="100000"/>
            </a:pPr>
            <a:r>
              <a:rPr lang="zh-CN" altLang="en-US" sz="4400" kern="1200" baseline="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</a:t>
            </a:r>
            <a:r>
              <a:rPr lang="en-US" altLang="zh-CN" sz="4400" kern="1200" baseline="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r>
              <a:rPr lang="zh-CN" altLang="en-US" sz="4400" kern="1200" baseline="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讲</a:t>
            </a:r>
            <a:endParaRPr lang="zh-CN" altLang="en-US" sz="4400" kern="1200" baseline="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3" name="副标题 512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ln/>
        </p:spPr>
        <p:txBody>
          <a:bodyPr/>
          <a:p>
            <a:pPr defTabSz="914400">
              <a:buSzPct val="100000"/>
            </a:pPr>
            <a:r>
              <a:rPr lang="zh-CN" altLang="en-US" sz="3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无源</a:t>
            </a:r>
            <a:r>
              <a:rPr lang="zh-CN" altLang="en-US" sz="3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蜂鸣器发声实验 </a:t>
            </a:r>
            <a:endParaRPr lang="zh-CN" altLang="en-US" sz="3200" kern="1200" baseline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4" name="文本框 5123"/>
          <p:cNvSpPr txBox="1"/>
          <p:nvPr/>
        </p:nvSpPr>
        <p:spPr>
          <a:xfrm>
            <a:off x="34925" y="101600"/>
            <a:ext cx="91090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亚博科技                       </a:t>
            </a:r>
            <a:r>
              <a:rPr lang="en-US" altLang="zh-CN" sz="2400" b="1" dirty="0" err="1">
                <a:solidFill>
                  <a:schemeClr val="bg1"/>
                </a:solidFill>
                <a:latin typeface="Arial" panose="020B0604020202020204" pitchFamily="34" charset="0"/>
              </a:rPr>
              <a:t>A</a:t>
            </a:r>
            <a:r>
              <a:rPr lang="en-US" altLang="en-US" sz="2400" b="1" dirty="0" err="1">
                <a:solidFill>
                  <a:schemeClr val="bg1"/>
                </a:solidFill>
                <a:latin typeface="Arial" panose="020B0604020202020204" pitchFamily="34" charset="0"/>
              </a:rPr>
              <a:t>rduino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视频教程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125" name="直接连接符 5124"/>
          <p:cNvSpPr/>
          <p:nvPr/>
        </p:nvSpPr>
        <p:spPr>
          <a:xfrm>
            <a:off x="0" y="685800"/>
            <a:ext cx="9144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99135" y="350520"/>
            <a:ext cx="7960360" cy="5935980"/>
          </a:xfrm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8" name="文本框 6147"/>
          <p:cNvSpPr txBox="1"/>
          <p:nvPr/>
        </p:nvSpPr>
        <p:spPr>
          <a:xfrm>
            <a:off x="34925" y="101600"/>
            <a:ext cx="91090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亚博科技                       </a:t>
            </a:r>
            <a:r>
              <a:rPr lang="en-US" altLang="zh-CN" sz="2400" b="1" dirty="0" err="1">
                <a:solidFill>
                  <a:schemeClr val="bg1"/>
                </a:solidFill>
                <a:latin typeface="Arial" panose="020B0604020202020204" pitchFamily="34" charset="0"/>
              </a:rPr>
              <a:t>A</a:t>
            </a:r>
            <a:r>
              <a:rPr lang="en-US" altLang="en-US" sz="2400" b="1" dirty="0" err="1">
                <a:solidFill>
                  <a:schemeClr val="bg1"/>
                </a:solidFill>
                <a:latin typeface="Arial" panose="020B0604020202020204" pitchFamily="34" charset="0"/>
              </a:rPr>
              <a:t>rduino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视频教程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149" name="直接连接符 6148"/>
          <p:cNvSpPr/>
          <p:nvPr/>
        </p:nvSpPr>
        <p:spPr>
          <a:xfrm>
            <a:off x="0" y="685800"/>
            <a:ext cx="9144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3" name="副标题 6152"/>
          <p:cNvSpPr>
            <a:spLocks noGrp="1" noRot="1"/>
          </p:cNvSpPr>
          <p:nvPr>
            <p:ph type="subTitle" idx="1"/>
          </p:nvPr>
        </p:nvSpPr>
        <p:spPr>
          <a:xfrm>
            <a:off x="0" y="838200"/>
            <a:ext cx="8915400" cy="6019800"/>
          </a:xfrm>
          <a:ln/>
        </p:spPr>
        <p:txBody>
          <a:bodyPr/>
          <a:p>
            <a:pPr algn="l" defTabSz="914400">
              <a:lnSpc>
                <a:spcPct val="90000"/>
              </a:lnSpc>
              <a:buSzPct val="100000"/>
            </a:pPr>
            <a:r>
              <a:rPr lang="en-US" altLang="zh-CN" sz="3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r>
              <a:rPr lang="zh-CN" altLang="en-US" sz="3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</a:t>
            </a:r>
            <a:r>
              <a:rPr lang="en-US" altLang="zh-CN" sz="3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Arduino </a:t>
            </a:r>
            <a:r>
              <a:rPr lang="zh-CN" altLang="en-US" sz="3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可以完成的互动作品有很多，最常见也最常用的就是声光展示了，前面一直都是在用</a:t>
            </a:r>
            <a:r>
              <a:rPr lang="en-US" altLang="zh-CN" sz="3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LED </a:t>
            </a:r>
            <a:r>
              <a:rPr lang="zh-CN" altLang="en-US" sz="3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小灯在做实验，本实验就让大家的电路发出音乐，在本实验中我们采用的是无源</a:t>
            </a:r>
            <a:r>
              <a:rPr lang="zh-CN" altLang="en-US" sz="3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蜂鸣器。无源蜂鸣器意思是需要加音频驱动信号才能使其发出声音，与有源蜂鸣器相对应。我们完成这个实验所需的元件除了</a:t>
            </a:r>
            <a:r>
              <a:rPr lang="en-US" altLang="zh-CN" sz="3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Arduino </a:t>
            </a:r>
            <a:r>
              <a:rPr lang="zh-CN" altLang="en-US" sz="3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控制器和下载线还需要的硬件如下：</a:t>
            </a:r>
            <a:endParaRPr lang="zh-CN" altLang="en-US" sz="3200" kern="1200" baseline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90000"/>
              </a:lnSpc>
              <a:buSzPct val="100000"/>
            </a:pPr>
            <a:r>
              <a:rPr lang="zh-CN" altLang="zh-CN" sz="3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</a:t>
            </a:r>
            <a:r>
              <a:rPr lang="zh-CN" altLang="zh-CN" sz="3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源</a:t>
            </a:r>
            <a:r>
              <a:rPr lang="zh-CN" altLang="zh-CN" sz="3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蜂鸣器</a:t>
            </a:r>
            <a:r>
              <a:rPr lang="en-US" altLang="zh-CN" sz="3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*1</a:t>
            </a:r>
            <a:endParaRPr lang="en-US" altLang="zh-CN" sz="3200" kern="1200" baseline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90000"/>
              </a:lnSpc>
              <a:buSzPct val="100000"/>
            </a:pPr>
            <a:r>
              <a:rPr lang="en-US" altLang="zh-CN" sz="3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220Ω</a:t>
            </a:r>
            <a:r>
              <a:rPr lang="zh-CN" altLang="en-US" sz="3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电阻</a:t>
            </a:r>
            <a:r>
              <a:rPr lang="en-US" altLang="zh-CN" sz="3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*1 </a:t>
            </a:r>
            <a:endParaRPr lang="en-US" altLang="zh-CN" sz="3200" kern="1200" baseline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90000"/>
              </a:lnSpc>
              <a:buSzPct val="100000"/>
            </a:pPr>
            <a:r>
              <a:rPr lang="zh-CN" altLang="en-US" sz="3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面包板</a:t>
            </a:r>
            <a:r>
              <a:rPr lang="en-US" altLang="zh-CN" sz="3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*1 </a:t>
            </a:r>
            <a:endParaRPr lang="en-US" altLang="zh-CN" sz="3200" kern="1200" baseline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90000"/>
              </a:lnSpc>
              <a:buSzPct val="100000"/>
            </a:pPr>
            <a:r>
              <a:rPr lang="zh-CN" altLang="en-US" sz="3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面包板跳线</a:t>
            </a:r>
            <a:r>
              <a:rPr lang="en-US" altLang="zh-CN" sz="3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*1 </a:t>
            </a:r>
            <a:r>
              <a:rPr lang="zh-CN" altLang="en-US" sz="3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扎</a:t>
            </a:r>
            <a:endParaRPr lang="zh-CN" altLang="en-US" sz="3200" kern="1200" baseline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7169"/>
          <p:cNvSpPr txBox="1"/>
          <p:nvPr/>
        </p:nvSpPr>
        <p:spPr>
          <a:xfrm>
            <a:off x="34925" y="101600"/>
            <a:ext cx="91090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亚博科技                       </a:t>
            </a:r>
            <a:r>
              <a:rPr lang="en-US" altLang="zh-CN" sz="2400" b="1" dirty="0" err="1">
                <a:solidFill>
                  <a:schemeClr val="bg1"/>
                </a:solidFill>
                <a:latin typeface="Arial" panose="020B0604020202020204" pitchFamily="34" charset="0"/>
              </a:rPr>
              <a:t>A</a:t>
            </a:r>
            <a:r>
              <a:rPr lang="en-US" altLang="en-US" sz="2400" b="1" dirty="0" err="1">
                <a:solidFill>
                  <a:schemeClr val="bg1"/>
                </a:solidFill>
                <a:latin typeface="Arial" panose="020B0604020202020204" pitchFamily="34" charset="0"/>
              </a:rPr>
              <a:t>rduino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视频教程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1" name="直接连接符 7170"/>
          <p:cNvSpPr/>
          <p:nvPr/>
        </p:nvSpPr>
        <p:spPr>
          <a:xfrm>
            <a:off x="0" y="685800"/>
            <a:ext cx="9144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9" name="副标题 7178"/>
          <p:cNvSpPr>
            <a:spLocks noGrp="1"/>
          </p:cNvSpPr>
          <p:nvPr>
            <p:ph type="subTitle" idx="1"/>
          </p:nvPr>
        </p:nvSpPr>
        <p:spPr>
          <a:xfrm>
            <a:off x="228600" y="914400"/>
            <a:ext cx="3886200" cy="5257800"/>
          </a:xfrm>
          <a:ln/>
        </p:spPr>
        <p:txBody>
          <a:bodyPr/>
          <a:p>
            <a:pPr algn="l" defTabSz="914400">
              <a:lnSpc>
                <a:spcPct val="80000"/>
              </a:lnSpc>
              <a:buSzPct val="100000"/>
            </a:pPr>
            <a:r>
              <a:rPr lang="zh-CN" altLang="en-US" sz="3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照右方的连接电路连接电路时要注意一点就是蜂鸣器有正负极之分，下面实物图可看到蜂鸣器有正负标记。</a:t>
            </a:r>
            <a:endParaRPr lang="zh-CN" altLang="en-US" sz="3200" kern="1200" baseline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188" name="图片 7187" descr="a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95800" y="762000"/>
            <a:ext cx="4495800" cy="548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020" y="3338830"/>
            <a:ext cx="2858770" cy="29591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6385"/>
          <p:cNvSpPr txBox="1"/>
          <p:nvPr/>
        </p:nvSpPr>
        <p:spPr>
          <a:xfrm>
            <a:off x="34925" y="101600"/>
            <a:ext cx="91090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亚博科技                       </a:t>
            </a:r>
            <a:r>
              <a:rPr lang="en-US" altLang="zh-CN" sz="2400" b="1" dirty="0" err="1">
                <a:solidFill>
                  <a:schemeClr val="bg1"/>
                </a:solidFill>
                <a:latin typeface="Arial" panose="020B0604020202020204" pitchFamily="34" charset="0"/>
              </a:rPr>
              <a:t>A</a:t>
            </a:r>
            <a:r>
              <a:rPr lang="en-US" altLang="en-US" sz="2400" b="1" dirty="0" err="1">
                <a:solidFill>
                  <a:schemeClr val="bg1"/>
                </a:solidFill>
                <a:latin typeface="Arial" panose="020B0604020202020204" pitchFamily="34" charset="0"/>
              </a:rPr>
              <a:t>rduino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视频教程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6387" name="直接连接符 16386"/>
          <p:cNvSpPr/>
          <p:nvPr/>
        </p:nvSpPr>
        <p:spPr>
          <a:xfrm>
            <a:off x="0" y="685800"/>
            <a:ext cx="9144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88" name="副标题 16387"/>
          <p:cNvSpPr>
            <a:spLocks noGrp="1"/>
          </p:cNvSpPr>
          <p:nvPr>
            <p:ph type="subTitle" idx="4294967295"/>
          </p:nvPr>
        </p:nvSpPr>
        <p:spPr>
          <a:xfrm>
            <a:off x="0" y="838200"/>
            <a:ext cx="3810000" cy="5410200"/>
          </a:xfrm>
          <a:ln/>
        </p:spPr>
        <p:txBody>
          <a:bodyPr/>
          <a:p>
            <a:pPr algn="l" defTabSz="914400">
              <a:buSzPct val="100000"/>
            </a:pPr>
            <a:r>
              <a:rPr lang="zh-CN" altLang="en-US" sz="28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按照右图链接好电路后，就可以开始编写程序了，因为</a:t>
            </a:r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无源蜂鸣器需要加音频驱动信号才能使其发出声音，所以我们要先找好乐谱，再根据乐谱写好节拍和频率。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l" defTabSz="914400">
              <a:buSzPct val="100000"/>
            </a:pPr>
            <a:endParaRPr lang="zh-CN" altLang="en-US" sz="2800" b="1" kern="1200" baseline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95" name="图片 163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8600" y="762000"/>
            <a:ext cx="4489450" cy="5486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2800">
                <a:solidFill>
                  <a:schemeClr val="bg1"/>
                </a:solidFill>
              </a:rPr>
              <a:t>大家可以根据音符表对照来写节拍和频率</a:t>
            </a:r>
            <a:endParaRPr lang="zh-CN" altLang="en-US" sz="2800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0520" y="1106805"/>
            <a:ext cx="5902325" cy="54971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34925" y="101600"/>
            <a:ext cx="91090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亚博科技                       </a:t>
            </a:r>
            <a:r>
              <a:rPr lang="en-US" altLang="zh-CN" sz="2400" b="1" dirty="0" err="1">
                <a:solidFill>
                  <a:schemeClr val="bg1"/>
                </a:solidFill>
                <a:latin typeface="Arial" panose="020B0604020202020204" pitchFamily="34" charset="0"/>
              </a:rPr>
              <a:t>A</a:t>
            </a:r>
            <a:r>
              <a:rPr lang="en-US" altLang="en-US" sz="2400" b="1" dirty="0" err="1">
                <a:solidFill>
                  <a:schemeClr val="bg1"/>
                </a:solidFill>
                <a:latin typeface="Arial" panose="020B0604020202020204" pitchFamily="34" charset="0"/>
              </a:rPr>
              <a:t>rduino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视频教程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19" name="直接连接符 9218"/>
          <p:cNvSpPr/>
          <p:nvPr/>
        </p:nvSpPr>
        <p:spPr>
          <a:xfrm>
            <a:off x="0" y="685800"/>
            <a:ext cx="9144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20" name="副标题 9219"/>
          <p:cNvSpPr>
            <a:spLocks noGrp="1"/>
          </p:cNvSpPr>
          <p:nvPr>
            <p:ph type="subTitle" idx="1"/>
          </p:nvPr>
        </p:nvSpPr>
        <p:spPr>
          <a:xfrm>
            <a:off x="381000" y="685800"/>
            <a:ext cx="9144000" cy="6172200"/>
          </a:xfrm>
          <a:ln/>
        </p:spPr>
        <p:txBody>
          <a:bodyPr/>
          <a:p>
            <a:pPr algn="l" defTabSz="914400">
              <a:lnSpc>
                <a:spcPct val="80000"/>
              </a:lnSpc>
              <a:buSzPct val="100000"/>
            </a:pPr>
            <a:r>
              <a:rPr lang="zh-CN" altLang="en-US" sz="16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参考源程序如下：</a:t>
            </a:r>
            <a:endParaRPr lang="zh-CN" altLang="en-US" sz="1600" kern="1200" baseline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80000"/>
              </a:lnSpc>
              <a:buSzPct val="100000"/>
            </a:pPr>
            <a:r>
              <a:rPr lang="en-US" altLang="zh-CN" sz="16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int buzzer=8;//</a:t>
            </a:r>
            <a:r>
              <a:rPr lang="zh-CN" altLang="en-US" sz="16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设置控制蜂鸣器的数字</a:t>
            </a:r>
            <a:r>
              <a:rPr lang="en-US" altLang="zh-CN" sz="16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IO</a:t>
            </a:r>
            <a:r>
              <a:rPr lang="zh-CN" altLang="en-US" sz="16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脚</a:t>
            </a:r>
            <a:endParaRPr lang="zh-CN" altLang="en-US" sz="1600" kern="1200" baseline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80000"/>
              </a:lnSpc>
              <a:buSzPct val="100000"/>
            </a:pPr>
            <a:r>
              <a:rPr lang="en-US" altLang="zh-CN" sz="16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int i = 0;//</a:t>
            </a:r>
            <a:r>
              <a:rPr lang="zh-CN" altLang="en-US" sz="16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定义变量</a:t>
            </a:r>
            <a:endParaRPr lang="zh-CN" altLang="en-US" sz="1600" kern="1200" baseline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80000"/>
              </a:lnSpc>
              <a:buSzPct val="100000"/>
            </a:pPr>
            <a:endParaRPr lang="zh-CN" altLang="en-US" sz="1600" kern="1200" baseline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80000"/>
              </a:lnSpc>
              <a:buSzPct val="100000"/>
            </a:pPr>
            <a:r>
              <a:rPr lang="zh-CN" altLang="en-US" sz="16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void setup() </a:t>
            </a:r>
            <a:endParaRPr lang="zh-CN" altLang="en-US" sz="1600" kern="1200" baseline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80000"/>
              </a:lnSpc>
              <a:buSzPct val="100000"/>
            </a:pPr>
            <a:r>
              <a:rPr lang="zh-CN" altLang="en-US" sz="16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{ </a:t>
            </a:r>
            <a:endParaRPr lang="zh-CN" altLang="en-US" sz="1600" kern="1200" baseline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80000"/>
              </a:lnSpc>
              <a:buSzPct val="100000"/>
            </a:pPr>
            <a:r>
              <a:rPr lang="zh-CN" altLang="en-US" sz="16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pinMode(buzzer,OUTPUT);//设置数字IO脚模式，OUTPUT为输出 </a:t>
            </a:r>
            <a:endParaRPr lang="zh-CN" altLang="en-US" sz="1600" kern="1200" baseline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80000"/>
              </a:lnSpc>
              <a:buSzPct val="100000"/>
            </a:pPr>
            <a:r>
              <a:rPr lang="zh-CN" altLang="en-US" sz="16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} </a:t>
            </a:r>
            <a:endParaRPr lang="zh-CN" altLang="en-US" sz="1600" kern="1200" baseline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80000"/>
              </a:lnSpc>
              <a:buSzPct val="100000"/>
            </a:pPr>
            <a:r>
              <a:rPr lang="en-US" altLang="zh-CN" sz="16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int tune[]=                 //根据简谱列出各频率</a:t>
            </a:r>
            <a:endParaRPr lang="en-US" altLang="zh-CN" sz="1600" kern="1200" baseline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80000"/>
              </a:lnSpc>
              <a:buSzPct val="100000"/>
            </a:pPr>
            <a:r>
              <a:rPr lang="en-US" altLang="zh-CN" sz="16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{</a:t>
            </a:r>
            <a:endParaRPr lang="en-US" altLang="zh-CN" sz="1600" kern="1200" baseline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80000"/>
              </a:lnSpc>
              <a:buSzPct val="100000"/>
            </a:pPr>
            <a:r>
              <a:rPr lang="en-US" altLang="zh-CN" sz="16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NTC3, NTC3, NTCH1, NTC7, NTCH1, NTC3, NTC3, </a:t>
            </a:r>
            <a:endParaRPr lang="en-US" altLang="zh-CN" sz="1600" kern="1200" baseline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80000"/>
              </a:lnSpc>
              <a:buSzPct val="100000"/>
            </a:pPr>
            <a:r>
              <a:rPr lang="en-US" altLang="zh-CN" sz="16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NTC3, NTC5, NTC5, NTC6, NTC4,</a:t>
            </a:r>
            <a:endParaRPr lang="en-US" altLang="zh-CN" sz="1600" kern="1200" baseline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80000"/>
              </a:lnSpc>
              <a:buSzPct val="100000"/>
            </a:pPr>
            <a:r>
              <a:rPr lang="en-US" altLang="zh-CN" sz="16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NTC2, NTC2, NTC7, NTC6, NTC7, NTC2, NTC2,</a:t>
            </a:r>
            <a:endParaRPr lang="en-US" altLang="zh-CN" sz="1600" kern="1200" baseline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80000"/>
              </a:lnSpc>
              <a:buSzPct val="100000"/>
            </a:pPr>
            <a:r>
              <a:rPr lang="en-US" altLang="zh-CN" sz="16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NTC2, NTC5, NTC4, NTC4, NTC4, NTC5, NTC3, </a:t>
            </a:r>
            <a:endParaRPr lang="en-US" altLang="zh-CN" sz="1600" kern="1200" baseline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80000"/>
              </a:lnSpc>
              <a:buSzPct val="100000"/>
            </a:pPr>
            <a:r>
              <a:rPr lang="en-US" altLang="zh-CN" sz="16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NTC3, NTC3, NTCH1, NTC7, NTCH1, NTCH1, NTC3,</a:t>
            </a:r>
            <a:endParaRPr lang="en-US" altLang="zh-CN" sz="1600" kern="1200" baseline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80000"/>
              </a:lnSpc>
              <a:buSzPct val="100000"/>
            </a:pPr>
            <a:r>
              <a:rPr lang="en-US" altLang="zh-CN" sz="16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NTC3, NTC6, NTCH1, NTCH3, NTCH2, NTCH2, </a:t>
            </a:r>
            <a:endParaRPr lang="en-US" altLang="zh-CN" sz="1600" kern="1200" baseline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80000"/>
              </a:lnSpc>
              <a:buSzPct val="100000"/>
            </a:pPr>
            <a:r>
              <a:rPr lang="en-US" altLang="zh-CN" sz="16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NTCH1, NTCH1, NTCH1, NTC7, NTCH2,NTCH1, NTCH1, NTC7,NTC7, </a:t>
            </a:r>
            <a:endParaRPr lang="en-US" altLang="zh-CN" sz="1600" kern="1200" baseline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80000"/>
              </a:lnSpc>
              <a:buSzPct val="100000"/>
            </a:pPr>
            <a:r>
              <a:rPr lang="en-US" altLang="zh-CN" sz="16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NTC3, NTC3, NTCH1, NTC7, NTCH1, NTC3, NTC3, NTC3, NTC5, NTC5, NTC6, NTC4, </a:t>
            </a:r>
            <a:endParaRPr lang="en-US" altLang="zh-CN" sz="1600" kern="1200" baseline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80000"/>
              </a:lnSpc>
              <a:buSzPct val="100000"/>
            </a:pPr>
            <a:r>
              <a:rPr lang="en-US" altLang="zh-CN" sz="16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NTC2, NTC2, NTC7, NTC6, NTC7, NTC2, NTC2, NTC2, NTC5, NTC4, NTC4, NTC4, NTC5, NTC3,  </a:t>
            </a:r>
            <a:endParaRPr lang="en-US" altLang="zh-CN" sz="1600" kern="1200" baseline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80000"/>
              </a:lnSpc>
              <a:buSzPct val="100000"/>
            </a:pPr>
            <a:r>
              <a:rPr lang="en-US" altLang="zh-CN" sz="16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1600" kern="1200" baseline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80000"/>
              </a:lnSpc>
              <a:buSzPct val="100000"/>
            </a:pPr>
            <a:r>
              <a:rPr lang="en-US" altLang="zh-CN" sz="16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};</a:t>
            </a:r>
            <a:endParaRPr lang="en-US" altLang="zh-CN" sz="1600" kern="1200" baseline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80000"/>
              </a:lnSpc>
              <a:buSzPct val="100000"/>
            </a:pPr>
            <a:r>
              <a:rPr lang="en-US" altLang="zh-CN" sz="16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float durt[]=                   //根据简谱列出各节拍</a:t>
            </a:r>
            <a:endParaRPr lang="en-US" altLang="zh-CN" sz="1600" kern="1200" baseline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80000"/>
              </a:lnSpc>
              <a:buSzPct val="100000"/>
            </a:pPr>
            <a:r>
              <a:rPr lang="en-US" altLang="zh-CN" sz="16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{</a:t>
            </a:r>
            <a:endParaRPr lang="en-US" altLang="zh-CN" sz="1600" kern="1200" baseline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80000"/>
              </a:lnSpc>
              <a:buSzPct val="100000"/>
            </a:pPr>
            <a:endParaRPr lang="en-US" altLang="zh-CN" sz="1600" kern="1200" baseline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lnSpc>
                <a:spcPct val="80000"/>
              </a:lnSpc>
              <a:buSzPct val="100000"/>
            </a:pPr>
            <a:r>
              <a:rPr lang="en-US" altLang="zh-CN" sz="1600" kern="1200" baseline="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1600" kern="1200" baseline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15010" y="342900"/>
            <a:ext cx="7714615" cy="6009005"/>
          </a:xfrm>
        </p:spPr>
        <p:txBody>
          <a:bodyPr/>
          <a:p>
            <a:pPr algn="l"/>
            <a:r>
              <a:rPr lang="zh-CN" altLang="en-US" sz="1600">
                <a:solidFill>
                  <a:schemeClr val="bg1"/>
                </a:solidFill>
              </a:rPr>
              <a:t>0.25, 0.25, 0.5, 0.5, 1.25, 0.5, 1,</a:t>
            </a:r>
            <a:endParaRPr lang="zh-CN" altLang="en-US" sz="1600">
              <a:solidFill>
                <a:schemeClr val="bg1"/>
              </a:solidFill>
            </a:endParaRPr>
          </a:p>
          <a:p>
            <a:pPr algn="l"/>
            <a:r>
              <a:rPr lang="zh-CN" altLang="en-US" sz="1600">
                <a:solidFill>
                  <a:schemeClr val="bg1"/>
                </a:solidFill>
              </a:rPr>
              <a:t> 0.5, 0.5, 1.25, 0.5, 0.5, </a:t>
            </a:r>
            <a:endParaRPr lang="zh-CN" altLang="en-US" sz="1600">
              <a:solidFill>
                <a:schemeClr val="bg1"/>
              </a:solidFill>
            </a:endParaRPr>
          </a:p>
          <a:p>
            <a:pPr algn="l"/>
            <a:r>
              <a:rPr lang="zh-CN" altLang="en-US" sz="1600">
                <a:solidFill>
                  <a:schemeClr val="bg1"/>
                </a:solidFill>
              </a:rPr>
              <a:t>0.25, 0.25, 0.5, 0.5, 1.25, 0.5, 0.75,</a:t>
            </a:r>
            <a:endParaRPr lang="zh-CN" altLang="en-US" sz="1600">
              <a:solidFill>
                <a:schemeClr val="bg1"/>
              </a:solidFill>
            </a:endParaRPr>
          </a:p>
          <a:p>
            <a:pPr algn="l"/>
            <a:r>
              <a:rPr lang="zh-CN" altLang="en-US" sz="1600">
                <a:solidFill>
                  <a:schemeClr val="bg1"/>
                </a:solidFill>
              </a:rPr>
              <a:t>0.25, 0.5, 0.5, 1, 0.5, 0.25, 0.25, </a:t>
            </a:r>
            <a:endParaRPr lang="zh-CN" altLang="en-US" sz="1600">
              <a:solidFill>
                <a:schemeClr val="bg1"/>
              </a:solidFill>
            </a:endParaRPr>
          </a:p>
          <a:p>
            <a:pPr algn="l"/>
            <a:r>
              <a:rPr lang="zh-CN" altLang="en-US" sz="1600">
                <a:solidFill>
                  <a:schemeClr val="bg1"/>
                </a:solidFill>
              </a:rPr>
              <a:t>0.25, 0.25, 0.5, 0.5, 0.75, 0.5, 0.5,</a:t>
            </a:r>
            <a:endParaRPr lang="zh-CN" altLang="en-US" sz="1600">
              <a:solidFill>
                <a:schemeClr val="bg1"/>
              </a:solidFill>
            </a:endParaRPr>
          </a:p>
          <a:p>
            <a:pPr algn="l"/>
            <a:r>
              <a:rPr lang="zh-CN" altLang="en-US" sz="1600">
                <a:solidFill>
                  <a:schemeClr val="bg1"/>
                </a:solidFill>
              </a:rPr>
              <a:t>0.5, 0.5, 0.5, 1, 0.5, 1.25,</a:t>
            </a:r>
            <a:endParaRPr lang="zh-CN" altLang="en-US" sz="1600">
              <a:solidFill>
                <a:schemeClr val="bg1"/>
              </a:solidFill>
            </a:endParaRPr>
          </a:p>
          <a:p>
            <a:pPr algn="l"/>
            <a:r>
              <a:rPr lang="zh-CN" altLang="en-US" sz="1600">
                <a:solidFill>
                  <a:schemeClr val="bg1"/>
                </a:solidFill>
              </a:rPr>
              <a:t>0.5, 0.75, 0.5, 1, 0.5, 0.25, 0.25, 0.5, 0.5, </a:t>
            </a:r>
            <a:endParaRPr lang="zh-CN" altLang="en-US" sz="1600">
              <a:solidFill>
                <a:schemeClr val="bg1"/>
              </a:solidFill>
            </a:endParaRPr>
          </a:p>
          <a:p>
            <a:pPr algn="l"/>
            <a:r>
              <a:rPr lang="zh-CN" altLang="en-US" sz="1600">
                <a:solidFill>
                  <a:schemeClr val="bg1"/>
                </a:solidFill>
              </a:rPr>
              <a:t>0.25, 0.25, 0.5, 0.5, 1.25,0.5, 1, </a:t>
            </a:r>
            <a:endParaRPr lang="zh-CN" altLang="en-US" sz="1600">
              <a:solidFill>
                <a:schemeClr val="bg1"/>
              </a:solidFill>
            </a:endParaRPr>
          </a:p>
          <a:p>
            <a:pPr algn="l"/>
            <a:r>
              <a:rPr lang="zh-CN" altLang="en-US" sz="1600">
                <a:solidFill>
                  <a:schemeClr val="bg1"/>
                </a:solidFill>
              </a:rPr>
              <a:t>0.5, 0.5, 1.25,  0.5, 0.5, </a:t>
            </a:r>
            <a:endParaRPr lang="zh-CN" altLang="en-US" sz="1600">
              <a:solidFill>
                <a:schemeClr val="bg1"/>
              </a:solidFill>
            </a:endParaRPr>
          </a:p>
          <a:p>
            <a:pPr algn="l"/>
            <a:r>
              <a:rPr lang="zh-CN" altLang="en-US" sz="1600">
                <a:solidFill>
                  <a:schemeClr val="bg1"/>
                </a:solidFill>
              </a:rPr>
              <a:t>0.25, 0.25, 0.5, 0.5, 1.25, 0.5, 0.75, </a:t>
            </a:r>
            <a:endParaRPr lang="zh-CN" altLang="en-US" sz="1600">
              <a:solidFill>
                <a:schemeClr val="bg1"/>
              </a:solidFill>
            </a:endParaRPr>
          </a:p>
          <a:p>
            <a:pPr algn="l"/>
            <a:r>
              <a:rPr lang="zh-CN" altLang="en-US" sz="1600">
                <a:solidFill>
                  <a:schemeClr val="bg1"/>
                </a:solidFill>
              </a:rPr>
              <a:t>0.25, 0.5, 0.5, 1, 0.25, 0.25, 0.5,</a:t>
            </a:r>
            <a:endParaRPr lang="zh-CN" altLang="en-US" sz="1600">
              <a:solidFill>
                <a:schemeClr val="bg1"/>
              </a:solidFill>
            </a:endParaRPr>
          </a:p>
          <a:p>
            <a:pPr algn="l"/>
            <a:r>
              <a:rPr lang="zh-CN" altLang="en-US" sz="1600">
                <a:solidFill>
                  <a:schemeClr val="bg1"/>
                </a:solidFill>
              </a:rPr>
              <a:t>0.25, 0.25, 0.5, 0.5,</a:t>
            </a:r>
            <a:endParaRPr lang="zh-CN" altLang="en-US" sz="1600">
              <a:solidFill>
                <a:schemeClr val="bg1"/>
              </a:solidFill>
            </a:endParaRPr>
          </a:p>
          <a:p>
            <a:pPr algn="l"/>
            <a:r>
              <a:rPr lang="zh-CN" altLang="en-US" sz="1600">
                <a:solidFill>
                  <a:schemeClr val="bg1"/>
                </a:solidFill>
              </a:rPr>
              <a:t>};</a:t>
            </a:r>
            <a:endParaRPr lang="zh-CN" altLang="en-US" sz="1600">
              <a:solidFill>
                <a:schemeClr val="bg1"/>
              </a:solidFill>
            </a:endParaRPr>
          </a:p>
          <a:p>
            <a:pPr algn="l"/>
            <a:r>
              <a:rPr lang="zh-CN" altLang="en-US" sz="1600">
                <a:solidFill>
                  <a:schemeClr val="bg1"/>
                </a:solidFill>
              </a:rPr>
              <a:t>/*唱歌相关*/</a:t>
            </a:r>
            <a:endParaRPr lang="zh-CN" altLang="en-US" sz="1600">
              <a:solidFill>
                <a:schemeClr val="bg1"/>
              </a:solidFill>
            </a:endParaRPr>
          </a:p>
          <a:p>
            <a:pPr algn="l"/>
            <a:r>
              <a:rPr lang="zh-CN" altLang="en-US" sz="1600">
                <a:solidFill>
                  <a:schemeClr val="bg1"/>
                </a:solidFill>
              </a:rPr>
              <a:t>void PlayTest()</a:t>
            </a:r>
            <a:endParaRPr lang="zh-CN" altLang="en-US" sz="1600">
              <a:solidFill>
                <a:schemeClr val="bg1"/>
              </a:solidFill>
            </a:endParaRPr>
          </a:p>
          <a:p>
            <a:pPr algn="l"/>
            <a:r>
              <a:rPr lang="zh-CN" altLang="en-US" sz="1600">
                <a:solidFill>
                  <a:schemeClr val="bg1"/>
                </a:solidFill>
              </a:rPr>
              <a:t>{</a:t>
            </a:r>
            <a:endParaRPr lang="zh-CN" altLang="en-US" sz="1600">
              <a:solidFill>
                <a:schemeClr val="bg1"/>
              </a:solidFill>
            </a:endParaRPr>
          </a:p>
          <a:p>
            <a:pPr algn="l"/>
            <a:r>
              <a:rPr lang="zh-CN" altLang="en-US" sz="1600">
                <a:solidFill>
                  <a:schemeClr val="bg1"/>
                </a:solidFill>
              </a:rPr>
              <a:t> int length = sizeof(tune)/sizeof(tune[0]);   //计算长度</a:t>
            </a:r>
            <a:endParaRPr lang="zh-CN" altLang="en-US" sz="1600">
              <a:solidFill>
                <a:schemeClr val="bg1"/>
              </a:solidFill>
            </a:endParaRPr>
          </a:p>
          <a:p>
            <a:pPr algn="l"/>
            <a:r>
              <a:rPr lang="zh-CN" altLang="en-US" sz="1600">
                <a:solidFill>
                  <a:schemeClr val="bg1"/>
                </a:solidFill>
              </a:rPr>
              <a:t> for(int x=0; x &lt; length;x++)</a:t>
            </a:r>
            <a:endParaRPr lang="zh-CN" altLang="en-US" sz="1600">
              <a:solidFill>
                <a:schemeClr val="bg1"/>
              </a:solidFill>
            </a:endParaRPr>
          </a:p>
          <a:p>
            <a:pPr algn="l"/>
            <a:r>
              <a:rPr lang="zh-CN" altLang="en-US" sz="1600">
                <a:solidFill>
                  <a:schemeClr val="bg1"/>
                </a:solidFill>
              </a:rPr>
              <a:t>  {</a:t>
            </a:r>
            <a:endParaRPr lang="zh-CN" altLang="en-US" sz="1600">
              <a:solidFill>
                <a:schemeClr val="bg1"/>
              </a:solidFill>
            </a:endParaRPr>
          </a:p>
          <a:p>
            <a:pPr algn="l"/>
            <a:r>
              <a:rPr lang="zh-CN" altLang="en-US" sz="1600">
                <a:solidFill>
                  <a:schemeClr val="bg1"/>
                </a:solidFill>
              </a:rPr>
              <a:t>    tone(speakerPin,tune[x]);</a:t>
            </a:r>
            <a:endParaRPr lang="zh-CN" altLang="en-US" sz="1600">
              <a:solidFill>
                <a:schemeClr val="bg1"/>
              </a:solidFill>
            </a:endParaRPr>
          </a:p>
          <a:p>
            <a:pPr algn="l"/>
            <a:r>
              <a:rPr lang="zh-CN" altLang="en-US" sz="1600">
                <a:solidFill>
                  <a:schemeClr val="bg1"/>
                </a:solidFill>
              </a:rPr>
              <a:t>   </a:t>
            </a:r>
            <a:endParaRPr lang="zh-CN" altLang="en-US" sz="16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15010" y="408305"/>
            <a:ext cx="7285990" cy="5878195"/>
          </a:xfrm>
        </p:spPr>
        <p:txBody>
          <a:bodyPr/>
          <a:p>
            <a:pPr algn="l"/>
            <a:r>
              <a:rPr lang="zh-CN" altLang="en-US" sz="1600">
                <a:solidFill>
                  <a:schemeClr val="bg1"/>
                </a:solidFill>
              </a:rPr>
              <a:t> delay(500*durt[x]);   //这里用来根据节拍调节延时，500这个指数可以自己调整，在该音乐中，我发现用500比较合适。</a:t>
            </a:r>
            <a:endParaRPr lang="zh-CN" altLang="en-US" sz="1600">
              <a:solidFill>
                <a:schemeClr val="bg1"/>
              </a:solidFill>
            </a:endParaRPr>
          </a:p>
          <a:p>
            <a:pPr algn="l"/>
            <a:r>
              <a:rPr lang="zh-CN" altLang="en-US" sz="1600">
                <a:solidFill>
                  <a:schemeClr val="bg1"/>
                </a:solidFill>
              </a:rPr>
              <a:t>    noTone(speakerPin);</a:t>
            </a:r>
            <a:endParaRPr lang="zh-CN" altLang="en-US" sz="1600">
              <a:solidFill>
                <a:schemeClr val="bg1"/>
              </a:solidFill>
            </a:endParaRPr>
          </a:p>
          <a:p>
            <a:pPr algn="l"/>
            <a:r>
              <a:rPr lang="zh-CN" altLang="en-US" sz="1600">
                <a:solidFill>
                  <a:schemeClr val="bg1"/>
                </a:solidFill>
              </a:rPr>
              <a:t>  }</a:t>
            </a:r>
            <a:endParaRPr lang="zh-CN" altLang="en-US" sz="1600">
              <a:solidFill>
                <a:schemeClr val="bg1"/>
              </a:solidFill>
            </a:endParaRPr>
          </a:p>
          <a:p>
            <a:pPr algn="l"/>
            <a:r>
              <a:rPr lang="zh-CN" altLang="en-US" sz="1600">
                <a:solidFill>
                  <a:schemeClr val="bg1"/>
                </a:solidFill>
              </a:rPr>
              <a:t>  </a:t>
            </a:r>
            <a:endParaRPr lang="zh-CN" altLang="en-US" sz="1600">
              <a:solidFill>
                <a:schemeClr val="bg1"/>
              </a:solidFill>
            </a:endParaRPr>
          </a:p>
          <a:p>
            <a:pPr algn="l"/>
            <a:r>
              <a:rPr lang="zh-CN" altLang="en-US" sz="1600">
                <a:solidFill>
                  <a:schemeClr val="bg1"/>
                </a:solidFill>
              </a:rPr>
              <a:t>}</a:t>
            </a:r>
            <a:endParaRPr lang="zh-CN" altLang="en-US" sz="1600">
              <a:solidFill>
                <a:schemeClr val="bg1"/>
              </a:solidFill>
            </a:endParaRPr>
          </a:p>
          <a:p>
            <a:pPr algn="l"/>
            <a:r>
              <a:rPr lang="zh-CN" altLang="en-US" sz="1600">
                <a:solidFill>
                  <a:schemeClr val="bg1"/>
                </a:solidFill>
              </a:rPr>
              <a:t>void setup() </a:t>
            </a:r>
            <a:endParaRPr lang="zh-CN" altLang="en-US" sz="1600">
              <a:solidFill>
                <a:schemeClr val="bg1"/>
              </a:solidFill>
            </a:endParaRPr>
          </a:p>
          <a:p>
            <a:pPr algn="l"/>
            <a:r>
              <a:rPr lang="zh-CN" altLang="en-US" sz="1600">
                <a:solidFill>
                  <a:schemeClr val="bg1"/>
                </a:solidFill>
              </a:rPr>
              <a:t>{ </a:t>
            </a:r>
            <a:endParaRPr lang="zh-CN" altLang="en-US" sz="1600">
              <a:solidFill>
                <a:schemeClr val="bg1"/>
              </a:solidFill>
            </a:endParaRPr>
          </a:p>
          <a:p>
            <a:pPr algn="l"/>
            <a:r>
              <a:rPr lang="zh-CN" altLang="en-US" sz="1600">
                <a:solidFill>
                  <a:schemeClr val="bg1"/>
                </a:solidFill>
              </a:rPr>
              <a:t>pinMode(buzzer,OUTPUT);//设置数字IO脚模式，OUTPUT为输出 </a:t>
            </a:r>
            <a:endParaRPr lang="zh-CN" altLang="en-US" sz="1600">
              <a:solidFill>
                <a:schemeClr val="bg1"/>
              </a:solidFill>
            </a:endParaRPr>
          </a:p>
          <a:p>
            <a:pPr algn="l"/>
            <a:r>
              <a:rPr lang="zh-CN" altLang="en-US" sz="1600">
                <a:solidFill>
                  <a:schemeClr val="bg1"/>
                </a:solidFill>
              </a:rPr>
              <a:t>} </a:t>
            </a:r>
            <a:endParaRPr lang="zh-CN" altLang="en-US" sz="1600">
              <a:solidFill>
                <a:schemeClr val="bg1"/>
              </a:solidFill>
            </a:endParaRPr>
          </a:p>
          <a:p>
            <a:pPr algn="l"/>
            <a:r>
              <a:rPr lang="zh-CN" altLang="en-US" sz="1600">
                <a:solidFill>
                  <a:schemeClr val="bg1"/>
                </a:solidFill>
              </a:rPr>
              <a:t>void loop() </a:t>
            </a:r>
            <a:endParaRPr lang="zh-CN" altLang="en-US" sz="1600">
              <a:solidFill>
                <a:schemeClr val="bg1"/>
              </a:solidFill>
            </a:endParaRPr>
          </a:p>
          <a:p>
            <a:pPr algn="l"/>
            <a:r>
              <a:rPr lang="zh-CN" altLang="en-US" sz="1600">
                <a:solidFill>
                  <a:schemeClr val="bg1"/>
                </a:solidFill>
              </a:rPr>
              <a:t>{ </a:t>
            </a:r>
            <a:endParaRPr lang="zh-CN" altLang="en-US" sz="1600">
              <a:solidFill>
                <a:schemeClr val="bg1"/>
              </a:solidFill>
            </a:endParaRPr>
          </a:p>
          <a:p>
            <a:pPr algn="l"/>
            <a:r>
              <a:rPr lang="zh-CN" altLang="en-US" sz="1600">
                <a:solidFill>
                  <a:schemeClr val="bg1"/>
                </a:solidFill>
              </a:rPr>
              <a:t>         PlayTest();</a:t>
            </a:r>
            <a:endParaRPr lang="zh-CN" altLang="en-US" sz="1600">
              <a:solidFill>
                <a:schemeClr val="bg1"/>
              </a:solidFill>
            </a:endParaRPr>
          </a:p>
          <a:p>
            <a:pPr algn="l"/>
            <a:r>
              <a:rPr lang="zh-CN" altLang="en-US" sz="1600">
                <a:solidFill>
                  <a:schemeClr val="bg1"/>
                </a:solidFill>
              </a:rPr>
              <a:t>}</a:t>
            </a:r>
            <a:endParaRPr lang="zh-CN" altLang="en-US" sz="16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34925" y="101600"/>
            <a:ext cx="91090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亚博科技                       </a:t>
            </a:r>
            <a:r>
              <a:rPr lang="en-US" altLang="zh-CN" sz="2400" b="1" dirty="0" err="1">
                <a:solidFill>
                  <a:schemeClr val="bg1"/>
                </a:solidFill>
                <a:latin typeface="Arial" panose="020B0604020202020204" pitchFamily="34" charset="0"/>
              </a:rPr>
              <a:t>A</a:t>
            </a:r>
            <a:r>
              <a:rPr lang="en-US" altLang="en-US" sz="2400" b="1" dirty="0" err="1">
                <a:solidFill>
                  <a:schemeClr val="bg1"/>
                </a:solidFill>
                <a:latin typeface="Arial" panose="020B0604020202020204" pitchFamily="34" charset="0"/>
              </a:rPr>
              <a:t>rduino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视频教程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315" name="直接连接符 13314"/>
          <p:cNvSpPr/>
          <p:nvPr/>
        </p:nvSpPr>
        <p:spPr>
          <a:xfrm>
            <a:off x="0" y="685800"/>
            <a:ext cx="9144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17" name="矩形 13316"/>
          <p:cNvSpPr>
            <a:spLocks noRot="1"/>
          </p:cNvSpPr>
          <p:nvPr/>
        </p:nvSpPr>
        <p:spPr>
          <a:xfrm>
            <a:off x="381000" y="2057400"/>
            <a:ext cx="8229600" cy="26971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9600" dirty="0">
                <a:solidFill>
                  <a:srgbClr val="FFFF00"/>
                </a:solidFill>
              </a:rPr>
              <a:t> </a:t>
            </a:r>
            <a:r>
              <a:rPr lang="zh-CN" altLang="en-US" sz="9600" dirty="0">
                <a:solidFill>
                  <a:srgbClr val="FFFF00"/>
                </a:solidFill>
              </a:rPr>
              <a:t>谢谢大家！</a:t>
            </a:r>
            <a:endParaRPr lang="zh-CN" altLang="en-US" sz="9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1982</Words>
  <Application>WPS 演示</Application>
  <PresentationFormat>在屏幕上显示</PresentationFormat>
  <Paragraphs>93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mayn</cp:lastModifiedBy>
  <cp:revision>22</cp:revision>
  <dcterms:created xsi:type="dcterms:W3CDTF">2014-08-30T14:31:47Z</dcterms:created>
  <dcterms:modified xsi:type="dcterms:W3CDTF">2017-10-23T02:55:55Z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2052-10.1.0.6876</vt:lpwstr>
  </property>
</Properties>
</file>